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8">
  <p:sldMasterIdLst>
    <p:sldMasterId id="2147483648" r:id="rId1"/>
  </p:sldMasterIdLst>
  <p:notesMasterIdLst>
    <p:notesMasterId r:id="rId28"/>
  </p:notesMasterIdLst>
  <p:handoutMasterIdLst>
    <p:handoutMasterId r:id="rId29"/>
  </p:handoutMasterIdLst>
  <p:sldIdLst>
    <p:sldId id="256" r:id="rId2"/>
    <p:sldId id="258" r:id="rId3"/>
    <p:sldId id="257" r:id="rId4"/>
    <p:sldId id="259" r:id="rId5"/>
    <p:sldId id="409" r:id="rId6"/>
    <p:sldId id="410" r:id="rId7"/>
    <p:sldId id="357" r:id="rId8"/>
    <p:sldId id="358" r:id="rId9"/>
    <p:sldId id="367"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278" r:id="rId27"/>
  </p:sldIdLst>
  <p:sldSz cx="9144000" cy="5719763"/>
  <p:notesSz cx="6858000" cy="9144000"/>
  <p:embeddedFontLst>
    <p:embeddedFont>
      <p:font typeface="汉仪力量黑简" pitchFamily="18" charset="-122"/>
      <p:regular r:id="rId30"/>
    </p:embeddedFont>
    <p:embeddedFont>
      <p:font typeface="汉仪雅酷黑 65W" panose="020B0604020202020204" pitchFamily="34" charset="-122"/>
      <p:regular r:id="rId31"/>
    </p:embeddedFont>
    <p:embeddedFont>
      <p:font typeface="汉仪雅酷黑简" pitchFamily="18" charset="-122"/>
      <p:regular r:id="rId32"/>
    </p:embeddedFont>
    <p:embeddedFont>
      <p:font typeface="Calibri" panose="020F0502020204030204" pitchFamily="34" charset="0"/>
      <p:regular r:id="rId33"/>
      <p:bold r:id="rId34"/>
      <p:italic r:id="rId35"/>
      <p:boldItalic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77B5"/>
    <a:srgbClr val="EFF6FC"/>
    <a:srgbClr val="E94520"/>
    <a:srgbClr val="34A471"/>
    <a:srgbClr val="2094CE"/>
    <a:srgbClr val="FF9800"/>
    <a:srgbClr val="2169D3"/>
    <a:srgbClr val="4284AF"/>
    <a:srgbClr val="8EC3E1"/>
    <a:srgbClr val="E4E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32" d="100"/>
          <a:sy n="132" d="100"/>
        </p:scale>
        <p:origin x="10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962451" y="1143000"/>
            <a:ext cx="493309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489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0641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p>
        </p:txBody>
      </p:sp>
      <p:sp>
        <p:nvSpPr>
          <p:cNvPr id="3" name="副标题 2"/>
          <p:cNvSpPr>
            <a:spLocks noGrp="1"/>
          </p:cNvSpPr>
          <p:nvPr>
            <p:ph type="subTitle" idx="1"/>
          </p:nvPr>
        </p:nvSpPr>
        <p:spPr>
          <a:xfrm>
            <a:off x="1143000" y="3004535"/>
            <a:ext cx="6858000" cy="1381105"/>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p>
        </p:txBody>
      </p:sp>
      <p:sp>
        <p:nvSpPr>
          <p:cNvPr id="3" name="文本占位符 2"/>
          <p:cNvSpPr>
            <a:spLocks noGrp="1"/>
          </p:cNvSpPr>
          <p:nvPr>
            <p:ph type="body" idx="1"/>
          </p:nvPr>
        </p:nvSpPr>
        <p:spPr>
          <a:xfrm>
            <a:off x="623888" y="3828166"/>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p>
        </p:txBody>
      </p:sp>
      <p:sp>
        <p:nvSpPr>
          <p:cNvPr id="3" name="文本占位符 2"/>
          <p:cNvSpPr>
            <a:spLocks noGrp="1"/>
          </p:cNvSpPr>
          <p:nvPr>
            <p:ph type="body" idx="1"/>
          </p:nvPr>
        </p:nvSpPr>
        <p:spPr>
          <a:xfrm>
            <a:off x="629841" y="1402293"/>
            <a:ext cx="3868340"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4" name="内容占位符 3"/>
          <p:cNvSpPr>
            <a:spLocks noGrp="1"/>
          </p:cNvSpPr>
          <p:nvPr>
            <p:ph sz="half" idx="2"/>
          </p:nvPr>
        </p:nvSpPr>
        <p:spPr>
          <a:xfrm>
            <a:off x="629841" y="2089535"/>
            <a:ext cx="3868340"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02293"/>
            <a:ext cx="3887391"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6" name="内容占位符 5"/>
          <p:cNvSpPr>
            <a:spLocks noGrp="1"/>
          </p:cNvSpPr>
          <p:nvPr>
            <p:ph sz="quarter" idx="4"/>
          </p:nvPr>
        </p:nvSpPr>
        <p:spPr>
          <a:xfrm>
            <a:off x="4629150" y="2089535"/>
            <a:ext cx="3887391"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内容占位符 2"/>
          <p:cNvSpPr>
            <a:spLocks noGrp="1"/>
          </p:cNvSpPr>
          <p:nvPr>
            <p:ph idx="1"/>
          </p:nvPr>
        </p:nvSpPr>
        <p:spPr>
          <a:xfrm>
            <a:off x="3887391" y="823632"/>
            <a:ext cx="4629150" cy="4065192"/>
          </a:xfrm>
        </p:spPr>
        <p:txBody>
          <a:bodyPr/>
          <a:lstStyle>
            <a:lvl1pPr>
              <a:defRPr sz="2670"/>
            </a:lvl1pPr>
            <a:lvl2pPr>
              <a:defRPr sz="2335"/>
            </a:lvl2pPr>
            <a:lvl3pPr>
              <a:defRPr sz="2000"/>
            </a:lvl3pPr>
            <a:lvl4pPr>
              <a:defRPr sz="1670"/>
            </a:lvl4pPr>
            <a:lvl5pPr>
              <a:defRPr sz="1670"/>
            </a:lvl5pPr>
            <a:lvl6pPr>
              <a:defRPr sz="1670"/>
            </a:lvl6pPr>
            <a:lvl7pPr>
              <a:defRPr sz="1670"/>
            </a:lvl7pPr>
            <a:lvl8pPr>
              <a:defRPr sz="1670"/>
            </a:lvl8pPr>
            <a:lvl9pPr>
              <a:defRPr sz="167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图片占位符 2"/>
          <p:cNvSpPr>
            <a:spLocks noGrp="1"/>
          </p:cNvSpPr>
          <p:nvPr>
            <p:ph type="pic" idx="1"/>
          </p:nvPr>
        </p:nvSpPr>
        <p:spPr>
          <a:xfrm>
            <a:off x="3887391" y="823632"/>
            <a:ext cx="4629150" cy="4065192"/>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2792"/>
            <a:ext cx="7886700" cy="362954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301963"/>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D997B5FA-0921-464F-AAE1-844C04324D75}" type="datetimeFigureOut">
              <a:rPr lang="zh-CN" altLang="en-US" smtClean="0"/>
              <a:t>2024/2/28</a:t>
            </a:fld>
            <a:endParaRPr lang="zh-CN" altLang="en-US"/>
          </a:p>
        </p:txBody>
      </p:sp>
      <p:sp>
        <p:nvSpPr>
          <p:cNvPr id="5" name="页脚占位符 4"/>
          <p:cNvSpPr>
            <a:spLocks noGrp="1"/>
          </p:cNvSpPr>
          <p:nvPr>
            <p:ph type="ftr" sz="quarter" idx="3"/>
          </p:nvPr>
        </p:nvSpPr>
        <p:spPr>
          <a:xfrm>
            <a:off x="3028950" y="5301963"/>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3"/>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5.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8.xml"/><Relationship Id="rId7" Type="http://schemas.openxmlformats.org/officeDocument/2006/relationships/image" Target="../media/image5.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www.hnust.edu.cn/chinese/index.html" TargetMode="External"/><Relationship Id="rId3" Type="http://schemas.openxmlformats.org/officeDocument/2006/relationships/tags" Target="../tags/tag64.xml"/><Relationship Id="rId7" Type="http://schemas.openxmlformats.org/officeDocument/2006/relationships/image" Target="../media/image5.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image" Target="../media/image5.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6.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1.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image" Target="../media/image5.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6.png"/><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5.xml"/><Relationship Id="rId7" Type="http://schemas.openxmlformats.org/officeDocument/2006/relationships/image" Target="../media/image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xml"/><Relationship Id="rId7"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7.xml"/><Relationship Id="rId7" Type="http://schemas.openxmlformats.org/officeDocument/2006/relationships/image" Target="../media/image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4"/>
          <a:stretch>
            <a:fillRect/>
          </a:stretch>
        </p:blipFill>
        <p:spPr>
          <a:xfrm>
            <a:off x="6300470" y="1489710"/>
            <a:ext cx="1918970" cy="2128520"/>
          </a:xfrm>
          <a:prstGeom prst="rect">
            <a:avLst/>
          </a:prstGeom>
        </p:spPr>
      </p:pic>
      <p:sp>
        <p:nvSpPr>
          <p:cNvPr id="6" name="文本框 5"/>
          <p:cNvSpPr txBox="1"/>
          <p:nvPr/>
        </p:nvSpPr>
        <p:spPr>
          <a:xfrm>
            <a:off x="2541270" y="2180590"/>
            <a:ext cx="6246495" cy="2927725"/>
          </a:xfrm>
          <a:prstGeom prst="rect">
            <a:avLst/>
          </a:prstGeom>
          <a:noFill/>
        </p:spPr>
        <p:txBody>
          <a:bodyPr wrap="square" rtlCol="0">
            <a:spAutoFit/>
          </a:bodyPr>
          <a:lstStyle/>
          <a:p>
            <a:pPr indent="0" fontAlgn="auto">
              <a:lnSpc>
                <a:spcPts val="7500"/>
              </a:lnSpc>
            </a:pP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rPr>
              <a:t> </a:t>
            </a:r>
          </a:p>
          <a:p>
            <a:pPr indent="0" fontAlgn="auto">
              <a:lnSpc>
                <a:spcPts val="7500"/>
              </a:lnSpc>
            </a:pP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计算机网络与</a:t>
            </a:r>
            <a:r>
              <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rPr>
              <a:t>Web</a:t>
            </a: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的相关概念</a:t>
            </a:r>
          </a:p>
        </p:txBody>
      </p:sp>
      <p:pic>
        <p:nvPicPr>
          <p:cNvPr id="9" name="图片 8" descr="2"/>
          <p:cNvPicPr>
            <a:picLocks noChangeAspect="1"/>
          </p:cNvPicPr>
          <p:nvPr/>
        </p:nvPicPr>
        <p:blipFill>
          <a:blip r:embed="rId5"/>
          <a:stretch>
            <a:fillRect/>
          </a:stretch>
        </p:blipFill>
        <p:spPr>
          <a:xfrm>
            <a:off x="379095" y="1898015"/>
            <a:ext cx="1799590" cy="3023870"/>
          </a:xfrm>
          <a:prstGeom prst="rect">
            <a:avLst/>
          </a:prstGeom>
        </p:spPr>
      </p:pic>
      <p:sp>
        <p:nvSpPr>
          <p:cNvPr id="10" name="矩形 9"/>
          <p:cNvSpPr/>
          <p:nvPr/>
        </p:nvSpPr>
        <p:spPr>
          <a:xfrm>
            <a:off x="2269490" y="2324735"/>
            <a:ext cx="181610" cy="1870710"/>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6"/>
          <p:cNvPicPr>
            <a:picLocks noChangeAspect="1"/>
          </p:cNvPicPr>
          <p:nvPr>
            <p:custDataLst>
              <p:tags r:id="rId1"/>
            </p:custDataLst>
          </p:nvPr>
        </p:nvPicPr>
        <p:blipFill>
          <a:blip r:embed="rId6"/>
          <a:stretch>
            <a:fillRect/>
          </a:stretch>
        </p:blipFill>
        <p:spPr>
          <a:xfrm>
            <a:off x="-4445" y="0"/>
            <a:ext cx="8107680" cy="906145"/>
          </a:xfrm>
          <a:prstGeom prst="rect">
            <a:avLst/>
          </a:prstGeom>
        </p:spPr>
      </p:pic>
      <p:pic>
        <p:nvPicPr>
          <p:cNvPr id="11" name="图片 10" descr="5"/>
          <p:cNvPicPr>
            <a:picLocks noChangeAspect="1"/>
          </p:cNvPicPr>
          <p:nvPr>
            <p:custDataLst>
              <p:tags r:id="rId2"/>
            </p:custDataLst>
          </p:nvPr>
        </p:nvPicPr>
        <p:blipFill>
          <a:blip r:embed="rId7"/>
          <a:stretch>
            <a:fillRect/>
          </a:stretch>
        </p:blipFill>
        <p:spPr>
          <a:xfrm>
            <a:off x="3091815" y="5040630"/>
            <a:ext cx="6116955" cy="679450"/>
          </a:xfrm>
          <a:prstGeom prst="rect">
            <a:avLst/>
          </a:prstGeom>
        </p:spPr>
      </p:pic>
      <p:pic>
        <p:nvPicPr>
          <p:cNvPr id="2" name="图片 1" descr="未标题-1"/>
          <p:cNvPicPr>
            <a:picLocks noChangeAspect="1"/>
          </p:cNvPicPr>
          <p:nvPr/>
        </p:nvPicPr>
        <p:blipFill>
          <a:blip r:embed="rId8"/>
          <a:stretch>
            <a:fillRect/>
          </a:stretch>
        </p:blipFill>
        <p:spPr>
          <a:xfrm>
            <a:off x="144145" y="104140"/>
            <a:ext cx="1975485" cy="494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452543"/>
            <a:ext cx="8293893" cy="4185761"/>
          </a:xfrm>
          <a:prstGeom prst="rect">
            <a:avLst/>
          </a:prstGeom>
          <a:noFill/>
        </p:spPr>
        <p:txBody>
          <a:bodyPr wrap="square" rtlCol="0">
            <a:spAutoFit/>
          </a:bodyPr>
          <a:lstStyle/>
          <a:p>
            <a:pPr algn="just"/>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网络结构的各层实现的具体功能和作用如下</a:t>
            </a:r>
            <a:r>
              <a:rPr lang="zh-CN" altLang="en-US"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algn="just"/>
            <a:endParaRPr lang="en-US" altLang="zh-CN" sz="1800" kern="100" dirty="0">
              <a:effectLst/>
              <a:latin typeface="汉仪雅酷黑 65W" panose="020B0604020202020204" charset="-122"/>
              <a:ea typeface="汉仪雅酷黑 65W" panose="020B0604020202020204" charset="-122"/>
            </a:endParaRPr>
          </a:p>
          <a:p>
            <a:pPr indent="228600" algn="just"/>
            <a:r>
              <a:rPr lang="en-US" altLang="zh-CN" sz="1800"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网络接口层</a:t>
            </a:r>
            <a:r>
              <a:rPr lang="zh-CN" altLang="en-US" sz="1800" b="1" kern="100" dirty="0">
                <a:effectLst/>
                <a:latin typeface="汉仪雅酷黑 65W" panose="020B0604020202020204" charset="-122"/>
                <a:ea typeface="汉仪雅酷黑 65W" panose="020B0604020202020204" charset="-122"/>
              </a:rPr>
              <a:t>：</a:t>
            </a:r>
            <a:r>
              <a:rPr lang="zh-CN" altLang="zh-CN" sz="1800" kern="0" spc="40" dirty="0">
                <a:effectLst/>
                <a:latin typeface="汉仪雅酷黑 65W" panose="020B0604020202020204" charset="-122"/>
                <a:ea typeface="汉仪雅酷黑 65W" panose="020B0604020202020204" charset="-122"/>
              </a:rPr>
              <a:t>网络接口层与</a:t>
            </a:r>
            <a:r>
              <a:rPr lang="en-US" altLang="zh-CN" sz="1800" kern="0" spc="40" dirty="0">
                <a:effectLst/>
                <a:latin typeface="汉仪雅酷黑 65W" panose="020B0604020202020204" charset="-122"/>
                <a:ea typeface="汉仪雅酷黑 65W" panose="020B0604020202020204" charset="-122"/>
              </a:rPr>
              <a:t>OSI</a:t>
            </a:r>
            <a:r>
              <a:rPr lang="zh-CN" altLang="zh-CN" sz="1800" kern="0" spc="40" dirty="0">
                <a:effectLst/>
                <a:latin typeface="汉仪雅酷黑 65W" panose="020B0604020202020204" charset="-122"/>
                <a:ea typeface="汉仪雅酷黑 65W" panose="020B0604020202020204" charset="-122"/>
              </a:rPr>
              <a:t>参考模型中的物理层和数据链路层相对应。事实上，</a:t>
            </a:r>
            <a:r>
              <a:rPr lang="en-US" altLang="zh-CN" sz="1800" kern="0" spc="40" dirty="0">
                <a:effectLst/>
                <a:latin typeface="汉仪雅酷黑 65W" panose="020B0604020202020204" charset="-122"/>
                <a:ea typeface="汉仪雅酷黑 65W" panose="020B0604020202020204" charset="-122"/>
              </a:rPr>
              <a:t>TCP/IP</a:t>
            </a:r>
            <a:r>
              <a:rPr lang="zh-CN" altLang="zh-CN" sz="1800" kern="0" spc="40" dirty="0">
                <a:effectLst/>
                <a:latin typeface="汉仪雅酷黑 65W" panose="020B0604020202020204" charset="-122"/>
                <a:ea typeface="汉仪雅酷黑 65W" panose="020B0604020202020204" charset="-122"/>
              </a:rPr>
              <a:t>协议本身并未定义网络接口层中封装的协议，</a:t>
            </a:r>
            <a:r>
              <a:rPr lang="zh-CN" altLang="en-US" sz="1800" kern="0" spc="40" dirty="0">
                <a:effectLst/>
                <a:latin typeface="汉仪雅酷黑 65W" panose="020B0604020202020204" charset="-122"/>
                <a:ea typeface="汉仪雅酷黑 65W" panose="020B0604020202020204" charset="-122"/>
              </a:rPr>
              <a:t>互联的</a:t>
            </a:r>
            <a:r>
              <a:rPr lang="zh-CN" altLang="zh-CN" sz="1800" kern="0" spc="40" dirty="0">
                <a:effectLst/>
                <a:latin typeface="汉仪雅酷黑 65W" panose="020B0604020202020204" charset="-122"/>
                <a:ea typeface="汉仪雅酷黑 65W" panose="020B0604020202020204" charset="-122"/>
              </a:rPr>
              <a:t>各网络使用</a:t>
            </a:r>
            <a:r>
              <a:rPr lang="zh-CN" altLang="en-US" sz="1800" kern="0" spc="40" dirty="0">
                <a:effectLst/>
                <a:latin typeface="汉仪雅酷黑 65W" panose="020B0604020202020204" charset="-122"/>
                <a:ea typeface="汉仪雅酷黑 65W" panose="020B0604020202020204" charset="-122"/>
              </a:rPr>
              <a:t>的是</a:t>
            </a:r>
            <a:r>
              <a:rPr lang="zh-CN" altLang="zh-CN" sz="1800" kern="0" spc="40" dirty="0">
                <a:effectLst/>
                <a:latin typeface="汉仪雅酷黑 65W" panose="020B0604020202020204" charset="-122"/>
                <a:ea typeface="汉仪雅酷黑 65W" panose="020B0604020202020204" charset="-122"/>
              </a:rPr>
              <a:t>自己的物理层和数据链路层协议。</a:t>
            </a:r>
            <a:r>
              <a:rPr lang="zh-CN" altLang="zh-CN" sz="1800" kern="100" dirty="0">
                <a:effectLst/>
                <a:latin typeface="汉仪雅酷黑 65W" panose="020B0604020202020204" charset="-122"/>
                <a:ea typeface="汉仪雅酷黑 65W" panose="020B0604020202020204" charset="-122"/>
              </a:rPr>
              <a:t>物理层和数据链路层协议负责将</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分组封装成适合在具体的物理网上传输的帧。</a:t>
            </a:r>
            <a:r>
              <a:rPr lang="zh-CN" altLang="zh-CN" sz="1800" kern="0" spc="40" dirty="0">
                <a:effectLst/>
                <a:latin typeface="汉仪雅酷黑 65W" panose="020B0604020202020204" charset="-122"/>
                <a:ea typeface="汉仪雅酷黑 65W" panose="020B0604020202020204" charset="-122"/>
              </a:rPr>
              <a:t>常见的</a:t>
            </a:r>
            <a:r>
              <a:rPr lang="zh-CN" altLang="zh-CN" sz="1800" kern="100" dirty="0">
                <a:effectLst/>
                <a:latin typeface="汉仪雅酷黑 65W" panose="020B0604020202020204" charset="-122"/>
                <a:ea typeface="汉仪雅酷黑 65W" panose="020B0604020202020204" charset="-122"/>
              </a:rPr>
              <a:t>数据链路层</a:t>
            </a:r>
            <a:r>
              <a:rPr lang="zh-CN" altLang="zh-CN" sz="1800" kern="0" spc="40" dirty="0">
                <a:effectLst/>
                <a:latin typeface="汉仪雅酷黑 65W" panose="020B0604020202020204" charset="-122"/>
                <a:ea typeface="汉仪雅酷黑 65W" panose="020B0604020202020204" charset="-122"/>
              </a:rPr>
              <a:t>协议有：</a:t>
            </a:r>
            <a:r>
              <a:rPr lang="en-US" altLang="zh-CN" sz="1800" kern="0" spc="40" dirty="0">
                <a:effectLst/>
                <a:latin typeface="汉仪雅酷黑 65W" panose="020B0604020202020204" charset="-122"/>
                <a:ea typeface="汉仪雅酷黑 65W" panose="020B0604020202020204" charset="-122"/>
              </a:rPr>
              <a:t>Ethernet 802.3</a:t>
            </a:r>
            <a:r>
              <a:rPr lang="zh-CN" altLang="zh-CN" sz="1800" kern="0" spc="40" dirty="0">
                <a:effectLst/>
                <a:latin typeface="汉仪雅酷黑 65W" panose="020B0604020202020204" charset="-122"/>
                <a:ea typeface="汉仪雅酷黑 65W" panose="020B0604020202020204" charset="-122"/>
              </a:rPr>
              <a:t>、</a:t>
            </a:r>
            <a:r>
              <a:rPr lang="en-US" altLang="zh-CN" sz="1800" kern="0" spc="40" dirty="0">
                <a:effectLst/>
                <a:latin typeface="汉仪雅酷黑 65W" panose="020B0604020202020204" charset="-122"/>
                <a:ea typeface="汉仪雅酷黑 65W" panose="020B0604020202020204" charset="-122"/>
              </a:rPr>
              <a:t>Token Ring 802.5</a:t>
            </a:r>
            <a:r>
              <a:rPr lang="zh-CN" altLang="zh-CN" sz="1800" kern="0" spc="40" dirty="0">
                <a:effectLst/>
                <a:latin typeface="汉仪雅酷黑 65W" panose="020B0604020202020204" charset="-122"/>
                <a:ea typeface="汉仪雅酷黑 65W" panose="020B0604020202020204" charset="-122"/>
              </a:rPr>
              <a:t>、</a:t>
            </a:r>
            <a:r>
              <a:rPr lang="en-US" altLang="zh-CN" sz="1800" kern="0" spc="40" dirty="0">
                <a:effectLst/>
                <a:latin typeface="汉仪雅酷黑 65W" panose="020B0604020202020204" charset="-122"/>
                <a:ea typeface="汉仪雅酷黑 65W" panose="020B0604020202020204" charset="-122"/>
              </a:rPr>
              <a:t>X.25</a:t>
            </a:r>
            <a:r>
              <a:rPr lang="zh-CN" altLang="zh-CN" sz="1800" kern="0" spc="40" dirty="0">
                <a:effectLst/>
                <a:latin typeface="汉仪雅酷黑 65W" panose="020B0604020202020204" charset="-122"/>
                <a:ea typeface="汉仪雅酷黑 65W" panose="020B0604020202020204" charset="-122"/>
              </a:rPr>
              <a:t>、</a:t>
            </a:r>
            <a:r>
              <a:rPr lang="en-US" altLang="zh-CN" sz="1800" kern="0" spc="40" dirty="0">
                <a:effectLst/>
                <a:latin typeface="汉仪雅酷黑 65W" panose="020B0604020202020204" charset="-122"/>
                <a:ea typeface="汉仪雅酷黑 65W" panose="020B0604020202020204" charset="-122"/>
              </a:rPr>
              <a:t>Frame relay</a:t>
            </a:r>
            <a:r>
              <a:rPr lang="zh-CN" altLang="zh-CN" sz="1800" kern="0" spc="40" dirty="0">
                <a:effectLst/>
                <a:latin typeface="汉仪雅酷黑 65W" panose="020B0604020202020204" charset="-122"/>
                <a:ea typeface="汉仪雅酷黑 65W" panose="020B0604020202020204" charset="-122"/>
              </a:rPr>
              <a:t>、</a:t>
            </a:r>
            <a:r>
              <a:rPr lang="en-US" altLang="zh-CN" sz="1800" kern="0" spc="40" dirty="0">
                <a:effectLst/>
                <a:latin typeface="汉仪雅酷黑 65W" panose="020B0604020202020204" charset="-122"/>
                <a:ea typeface="汉仪雅酷黑 65W" panose="020B0604020202020204" charset="-122"/>
              </a:rPr>
              <a:t>HDLC</a:t>
            </a:r>
            <a:r>
              <a:rPr lang="zh-CN" altLang="zh-CN" sz="1800" kern="0" spc="40" dirty="0">
                <a:effectLst/>
                <a:latin typeface="汉仪雅酷黑 65W" panose="020B0604020202020204" charset="-122"/>
                <a:ea typeface="汉仪雅酷黑 65W" panose="020B0604020202020204" charset="-122"/>
              </a:rPr>
              <a:t>、</a:t>
            </a:r>
            <a:r>
              <a:rPr lang="en-US" altLang="zh-CN" sz="1800" kern="0" spc="40" dirty="0">
                <a:effectLst/>
                <a:latin typeface="汉仪雅酷黑 65W" panose="020B0604020202020204" charset="-122"/>
                <a:ea typeface="汉仪雅酷黑 65W" panose="020B0604020202020204" charset="-122"/>
              </a:rPr>
              <a:t>PPP</a:t>
            </a:r>
            <a:r>
              <a:rPr lang="zh-CN" altLang="zh-CN" sz="1800" kern="0" spc="40" dirty="0">
                <a:effectLst/>
                <a:latin typeface="汉仪雅酷黑 65W" panose="020B0604020202020204" charset="-122"/>
                <a:ea typeface="汉仪雅酷黑 65W" panose="020B0604020202020204" charset="-122"/>
              </a:rPr>
              <a:t>等。</a:t>
            </a:r>
            <a:endParaRPr lang="en-US" altLang="zh-CN" sz="1800" kern="0" spc="40" dirty="0">
              <a:effectLst/>
              <a:latin typeface="汉仪雅酷黑 65W" panose="020B0604020202020204" charset="-122"/>
              <a:ea typeface="汉仪雅酷黑 65W" panose="020B0604020202020204" charset="-122"/>
            </a:endParaRPr>
          </a:p>
          <a:p>
            <a:pPr indent="228600" algn="just"/>
            <a:endParaRPr lang="en-US" altLang="zh-CN" kern="0" spc="40" dirty="0">
              <a:latin typeface="汉仪雅酷黑 65W" panose="020B0604020202020204" charset="-122"/>
              <a:ea typeface="汉仪雅酷黑 65W" panose="020B0604020202020204" charset="-122"/>
            </a:endParaRPr>
          </a:p>
          <a:p>
            <a:pPr indent="228600" algn="just"/>
            <a:r>
              <a:rPr lang="en-US" altLang="zh-CN" kern="0" spc="40" dirty="0">
                <a:latin typeface="汉仪雅酷黑 65W" panose="020B0604020202020204" charset="-122"/>
                <a:ea typeface="汉仪雅酷黑 65W" panose="020B0604020202020204" charset="-122"/>
              </a:rPr>
              <a:t>2.</a:t>
            </a:r>
            <a:r>
              <a:rPr lang="zh-CN" altLang="en-US" sz="1800" b="1" kern="100" dirty="0">
                <a:effectLst/>
                <a:latin typeface="汉仪雅酷黑 65W" panose="020B0604020202020204" charset="-122"/>
                <a:ea typeface="汉仪雅酷黑 65W" panose="020B0604020202020204" charset="-122"/>
              </a:rPr>
              <a:t>网络层</a:t>
            </a:r>
            <a:r>
              <a:rPr lang="zh-CN" altLang="en-US" sz="1800" kern="100" dirty="0">
                <a:effectLst/>
                <a:latin typeface="汉仪雅酷黑 65W" panose="020B0604020202020204" charset="-122"/>
                <a:ea typeface="汉仪雅酷黑 65W" panose="020B0604020202020204" charset="-122"/>
              </a:rPr>
              <a:t>：负责解决网络互连中的</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分组的寻址问题。网络层包括了</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协议（网际协议）、</a:t>
            </a:r>
            <a:r>
              <a:rPr lang="en-US" altLang="zh-CN" sz="1800" kern="100" dirty="0">
                <a:effectLst/>
                <a:latin typeface="汉仪雅酷黑 65W" panose="020B0604020202020204" charset="-122"/>
                <a:ea typeface="汉仪雅酷黑 65W" panose="020B0604020202020204" charset="-122"/>
              </a:rPr>
              <a:t>ICMP</a:t>
            </a:r>
            <a:r>
              <a:rPr lang="zh-CN" altLang="en-US" sz="1800" kern="100" dirty="0">
                <a:effectLst/>
                <a:latin typeface="汉仪雅酷黑 65W" panose="020B0604020202020204" charset="-122"/>
                <a:ea typeface="汉仪雅酷黑 65W" panose="020B0604020202020204" charset="-122"/>
              </a:rPr>
              <a:t>协议（互联网控制报文协议）、</a:t>
            </a:r>
            <a:r>
              <a:rPr lang="en-US" altLang="zh-CN" sz="1800" kern="100" dirty="0">
                <a:effectLst/>
                <a:latin typeface="汉仪雅酷黑 65W" panose="020B0604020202020204" charset="-122"/>
                <a:ea typeface="汉仪雅酷黑 65W" panose="020B0604020202020204" charset="-122"/>
              </a:rPr>
              <a:t>ARP</a:t>
            </a:r>
            <a:r>
              <a:rPr lang="zh-CN" altLang="en-US" sz="1800" kern="100" dirty="0">
                <a:effectLst/>
                <a:latin typeface="汉仪雅酷黑 65W" panose="020B0604020202020204" charset="-122"/>
                <a:ea typeface="汉仪雅酷黑 65W" panose="020B0604020202020204" charset="-122"/>
              </a:rPr>
              <a:t>协议（地址解析协议）和</a:t>
            </a:r>
            <a:r>
              <a:rPr lang="en-US" altLang="zh-CN" sz="1800" kern="100" dirty="0">
                <a:effectLst/>
                <a:latin typeface="汉仪雅酷黑 65W" panose="020B0604020202020204" charset="-122"/>
                <a:ea typeface="汉仪雅酷黑 65W" panose="020B0604020202020204" charset="-122"/>
              </a:rPr>
              <a:t>RARP</a:t>
            </a:r>
            <a:r>
              <a:rPr lang="zh-CN" altLang="en-US" sz="1800" kern="100" dirty="0">
                <a:effectLst/>
                <a:latin typeface="汉仪雅酷黑 65W" panose="020B0604020202020204" charset="-122"/>
                <a:ea typeface="汉仪雅酷黑 65W" panose="020B0604020202020204" charset="-122"/>
              </a:rPr>
              <a:t>协议（反向地址解析协议）。</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协议是网络层的核心，接收由更低层（网络接口层，例如以太网设备驱动程序）发来的数据包，并把该数据包发送到更高层的</a:t>
            </a:r>
            <a:r>
              <a:rPr lang="en-US" altLang="zh-CN" sz="1800" kern="100" dirty="0">
                <a:effectLst/>
                <a:latin typeface="汉仪雅酷黑 65W" panose="020B0604020202020204" charset="-122"/>
                <a:ea typeface="汉仪雅酷黑 65W" panose="020B0604020202020204" charset="-122"/>
              </a:rPr>
              <a:t>TCP</a:t>
            </a:r>
            <a:r>
              <a:rPr lang="zh-CN" altLang="en-US" sz="1800" kern="100" dirty="0">
                <a:effectLst/>
                <a:latin typeface="汉仪雅酷黑 65W" panose="020B0604020202020204" charset="-122"/>
                <a:ea typeface="汉仪雅酷黑 65W" panose="020B0604020202020204" charset="-122"/>
              </a:rPr>
              <a:t>协议或</a:t>
            </a:r>
            <a:r>
              <a:rPr lang="en-US" altLang="zh-CN" sz="1800" kern="100" dirty="0">
                <a:effectLst/>
                <a:latin typeface="汉仪雅酷黑 65W" panose="020B0604020202020204" charset="-122"/>
                <a:ea typeface="汉仪雅酷黑 65W" panose="020B0604020202020204" charset="-122"/>
              </a:rPr>
              <a:t>UDP</a:t>
            </a:r>
            <a:r>
              <a:rPr lang="zh-CN" altLang="en-US" sz="1800" kern="100" dirty="0">
                <a:effectLst/>
                <a:latin typeface="汉仪雅酷黑 65W" panose="020B0604020202020204" charset="-122"/>
                <a:ea typeface="汉仪雅酷黑 65W" panose="020B0604020202020204" charset="-122"/>
              </a:rPr>
              <a:t>协议层；相反地，</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协议也会将由</a:t>
            </a:r>
            <a:r>
              <a:rPr lang="en-US" altLang="zh-CN" sz="1800" kern="100" dirty="0">
                <a:effectLst/>
                <a:latin typeface="汉仪雅酷黑 65W" panose="020B0604020202020204" charset="-122"/>
                <a:ea typeface="汉仪雅酷黑 65W" panose="020B0604020202020204" charset="-122"/>
              </a:rPr>
              <a:t>TCP</a:t>
            </a:r>
            <a:r>
              <a:rPr lang="zh-CN" altLang="en-US" sz="1800" kern="100" dirty="0">
                <a:effectLst/>
                <a:latin typeface="汉仪雅酷黑 65W" panose="020B0604020202020204" charset="-122"/>
                <a:ea typeface="汉仪雅酷黑 65W" panose="020B0604020202020204" charset="-122"/>
              </a:rPr>
              <a:t>协议或</a:t>
            </a:r>
            <a:r>
              <a:rPr lang="en-US" altLang="zh-CN" sz="1800" kern="100" dirty="0">
                <a:effectLst/>
                <a:latin typeface="汉仪雅酷黑 65W" panose="020B0604020202020204" charset="-122"/>
                <a:ea typeface="汉仪雅酷黑 65W" panose="020B0604020202020204" charset="-122"/>
              </a:rPr>
              <a:t>UDP</a:t>
            </a:r>
            <a:r>
              <a:rPr lang="zh-CN" altLang="en-US" sz="1800" kern="100" dirty="0">
                <a:effectLst/>
                <a:latin typeface="汉仪雅酷黑 65W" panose="020B0604020202020204" charset="-122"/>
                <a:ea typeface="汉仪雅酷黑 65W" panose="020B0604020202020204" charset="-122"/>
              </a:rPr>
              <a:t>协议层接收的数据包传输到更低层。</a:t>
            </a:r>
            <a:endParaRPr lang="zh-CN" altLang="zh-CN" sz="1800" kern="100" dirty="0">
              <a:effectLst/>
              <a:latin typeface="汉仪雅酷黑 65W" panose="020B0604020202020204" charset="-122"/>
              <a:ea typeface="汉仪雅酷黑 65W" panose="020B0604020202020204" charset="-122"/>
            </a:endParaRPr>
          </a:p>
          <a:p>
            <a:endParaRPr lang="zh-CN" altLang="en-US" sz="1400" dirty="0"/>
          </a:p>
        </p:txBody>
      </p:sp>
      <p:grpSp>
        <p:nvGrpSpPr>
          <p:cNvPr id="6" name="组合 5">
            <a:extLst>
              <a:ext uri="{FF2B5EF4-FFF2-40B4-BE49-F238E27FC236}">
                <a16:creationId xmlns:a16="http://schemas.microsoft.com/office/drawing/2014/main" id="{6F37C929-C3EF-FA96-1FBB-71A5BBA5A82E}"/>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CBCD4CAF-CC51-69E8-A624-F3B005916078}"/>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12D38A5C-9967-D73F-B469-8DC14047478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1447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580952"/>
            <a:ext cx="8293893" cy="3631763"/>
          </a:xfrm>
          <a:prstGeom prst="rect">
            <a:avLst/>
          </a:prstGeom>
          <a:noFill/>
        </p:spPr>
        <p:txBody>
          <a:bodyPr wrap="square" rtlCol="0">
            <a:spAutoFit/>
          </a:bodyPr>
          <a:lstStyle/>
          <a:p>
            <a:pPr algn="just"/>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网络结构的各层实现的具体功能和作用如下</a:t>
            </a:r>
            <a:r>
              <a:rPr lang="zh-CN" altLang="en-US"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algn="just"/>
            <a:endParaRPr lang="en-US" altLang="zh-CN" sz="1800" kern="100" dirty="0">
              <a:effectLst/>
              <a:latin typeface="汉仪雅酷黑 65W" panose="020B0604020202020204" charset="-122"/>
              <a:ea typeface="汉仪雅酷黑 65W" panose="020B0604020202020204" charset="-122"/>
            </a:endParaRPr>
          </a:p>
          <a:p>
            <a:pPr indent="228600" algn="just"/>
            <a:r>
              <a:rPr lang="en-US" altLang="zh-CN" kern="100" dirty="0">
                <a:latin typeface="汉仪雅酷黑 65W" panose="020B0604020202020204" charset="-122"/>
                <a:ea typeface="汉仪雅酷黑 65W" panose="020B0604020202020204" charset="-122"/>
              </a:rPr>
              <a:t>3</a:t>
            </a:r>
            <a:r>
              <a:rPr lang="en-US" altLang="zh-CN" sz="1800" kern="100" dirty="0">
                <a:effectLst/>
                <a:latin typeface="汉仪雅酷黑 65W" panose="020B0604020202020204" charset="-122"/>
                <a:ea typeface="汉仪雅酷黑 65W" panose="020B0604020202020204" charset="-122"/>
              </a:rPr>
              <a:t>.</a:t>
            </a:r>
            <a:r>
              <a:rPr lang="zh-CN" altLang="en-US" sz="1800" b="1" kern="100" dirty="0">
                <a:effectLst/>
                <a:latin typeface="汉仪雅酷黑 65W" panose="020B0604020202020204" charset="-122"/>
                <a:ea typeface="汉仪雅酷黑 65W" panose="020B0604020202020204" charset="-122"/>
              </a:rPr>
              <a:t>传输</a:t>
            </a:r>
            <a:r>
              <a:rPr lang="zh-CN" altLang="zh-CN" sz="1800" b="1" kern="100" dirty="0">
                <a:effectLst/>
                <a:latin typeface="汉仪雅酷黑 65W" panose="020B0604020202020204" charset="-122"/>
                <a:ea typeface="汉仪雅酷黑 65W" panose="020B0604020202020204" charset="-122"/>
              </a:rPr>
              <a:t>层</a:t>
            </a:r>
            <a:r>
              <a:rPr lang="zh-CN" altLang="en-US" sz="1800" b="1" kern="100" dirty="0">
                <a:effectLst/>
                <a:latin typeface="汉仪雅酷黑 65W" panose="020B0604020202020204" charset="-122"/>
                <a:ea typeface="汉仪雅酷黑 65W" panose="020B0604020202020204" charset="-122"/>
              </a:rPr>
              <a:t>：传输层负责维护信息段的完整性和提供端到端的通信。传输层协议包括</a:t>
            </a:r>
            <a:r>
              <a:rPr lang="en-US" altLang="zh-CN" sz="1800" b="1" kern="100" dirty="0">
                <a:effectLst/>
                <a:latin typeface="汉仪雅酷黑 65W" panose="020B0604020202020204" charset="-122"/>
                <a:ea typeface="汉仪雅酷黑 65W" panose="020B0604020202020204" charset="-122"/>
              </a:rPr>
              <a:t>TCP</a:t>
            </a:r>
            <a:r>
              <a:rPr lang="zh-CN" altLang="en-US" sz="1800" b="1" kern="100" dirty="0">
                <a:effectLst/>
                <a:latin typeface="汉仪雅酷黑 65W" panose="020B0604020202020204" charset="-122"/>
                <a:ea typeface="汉仪雅酷黑 65W" panose="020B0604020202020204" charset="-122"/>
              </a:rPr>
              <a:t>协议（传输控制协议）和</a:t>
            </a:r>
            <a:r>
              <a:rPr lang="en-US" altLang="zh-CN" sz="1800" b="1" kern="100" dirty="0">
                <a:effectLst/>
                <a:latin typeface="汉仪雅酷黑 65W" panose="020B0604020202020204" charset="-122"/>
                <a:ea typeface="汉仪雅酷黑 65W" panose="020B0604020202020204" charset="-122"/>
              </a:rPr>
              <a:t>UDP</a:t>
            </a:r>
            <a:r>
              <a:rPr lang="zh-CN" altLang="en-US" sz="1800" b="1" kern="100" dirty="0">
                <a:effectLst/>
                <a:latin typeface="汉仪雅酷黑 65W" panose="020B0604020202020204" charset="-122"/>
                <a:ea typeface="汉仪雅酷黑 65W" panose="020B0604020202020204" charset="-122"/>
              </a:rPr>
              <a:t>协议（用户数据报协议）。</a:t>
            </a:r>
            <a:endParaRPr lang="en-US" altLang="zh-CN" sz="1800" b="1" kern="100" dirty="0">
              <a:effectLst/>
              <a:latin typeface="汉仪雅酷黑 65W" panose="020B0604020202020204" charset="-122"/>
              <a:ea typeface="汉仪雅酷黑 65W" panose="020B0604020202020204" charset="-122"/>
            </a:endParaRPr>
          </a:p>
          <a:p>
            <a:pPr indent="228600" algn="just"/>
            <a:r>
              <a:rPr lang="en-US" altLang="zh-CN" sz="1800" b="1" kern="100" dirty="0">
                <a:effectLst/>
                <a:latin typeface="汉仪雅酷黑 65W" panose="020B0604020202020204" charset="-122"/>
                <a:ea typeface="汉仪雅酷黑 65W" panose="020B0604020202020204" charset="-122"/>
              </a:rPr>
              <a:t>TCP</a:t>
            </a:r>
            <a:r>
              <a:rPr lang="zh-CN" altLang="en-US" sz="1800" b="1" kern="100" dirty="0">
                <a:effectLst/>
                <a:latin typeface="汉仪雅酷黑 65W" panose="020B0604020202020204" charset="-122"/>
                <a:ea typeface="汉仪雅酷黑 65W" panose="020B0604020202020204" charset="-122"/>
              </a:rPr>
              <a:t>协议是</a:t>
            </a:r>
            <a:r>
              <a:rPr lang="zh-CN" altLang="en-US" sz="1800" b="1" kern="100" dirty="0">
                <a:solidFill>
                  <a:srgbClr val="FF0000"/>
                </a:solidFill>
                <a:effectLst/>
                <a:latin typeface="汉仪雅酷黑 65W" panose="020B0604020202020204" charset="-122"/>
                <a:ea typeface="汉仪雅酷黑 65W" panose="020B0604020202020204" charset="-122"/>
              </a:rPr>
              <a:t>面向连接</a:t>
            </a:r>
            <a:r>
              <a:rPr lang="zh-CN" altLang="en-US" sz="1800" b="1" kern="100" dirty="0">
                <a:effectLst/>
                <a:latin typeface="汉仪雅酷黑 65W" panose="020B0604020202020204" charset="-122"/>
                <a:ea typeface="汉仪雅酷黑 65W" panose="020B0604020202020204" charset="-122"/>
              </a:rPr>
              <a:t>的通信协议，通过三次握手建立连接，通信完成时要销毁连接。由于</a:t>
            </a:r>
            <a:r>
              <a:rPr lang="en-US" altLang="zh-CN" sz="1800" b="1" kern="100" dirty="0">
                <a:effectLst/>
                <a:latin typeface="汉仪雅酷黑 65W" panose="020B0604020202020204" charset="-122"/>
                <a:ea typeface="汉仪雅酷黑 65W" panose="020B0604020202020204" charset="-122"/>
              </a:rPr>
              <a:t>TCP</a:t>
            </a:r>
            <a:r>
              <a:rPr lang="zh-CN" altLang="en-US" sz="1800" b="1" kern="100" dirty="0">
                <a:effectLst/>
                <a:latin typeface="汉仪雅酷黑 65W" panose="020B0604020202020204" charset="-122"/>
                <a:ea typeface="汉仪雅酷黑 65W" panose="020B0604020202020204" charset="-122"/>
              </a:rPr>
              <a:t>协议是面向连接的，所以只能用于点对点的通信。</a:t>
            </a:r>
            <a:r>
              <a:rPr lang="en-US" altLang="zh-CN" sz="1800" b="1" kern="100" dirty="0">
                <a:effectLst/>
                <a:latin typeface="汉仪雅酷黑 65W" panose="020B0604020202020204" charset="-122"/>
                <a:ea typeface="汉仪雅酷黑 65W" panose="020B0604020202020204" charset="-122"/>
              </a:rPr>
              <a:t>TCP</a:t>
            </a:r>
            <a:r>
              <a:rPr lang="zh-CN" altLang="en-US" sz="1800" b="1" kern="100" dirty="0">
                <a:effectLst/>
                <a:latin typeface="汉仪雅酷黑 65W" panose="020B0604020202020204" charset="-122"/>
                <a:ea typeface="汉仪雅酷黑 65W" panose="020B0604020202020204" charset="-122"/>
              </a:rPr>
              <a:t>协议提供的是一种可靠的数据流服务，采用“带重传的肯定确认”技术来实现传输的可靠性。</a:t>
            </a:r>
            <a:r>
              <a:rPr lang="en-US" altLang="zh-CN" sz="1800" b="1" kern="100" dirty="0">
                <a:effectLst/>
                <a:latin typeface="汉仪雅酷黑 65W" panose="020B0604020202020204" charset="-122"/>
                <a:ea typeface="汉仪雅酷黑 65W" panose="020B0604020202020204" charset="-122"/>
              </a:rPr>
              <a:t>TCP</a:t>
            </a:r>
            <a:r>
              <a:rPr lang="zh-CN" altLang="en-US" sz="1800" b="1" kern="100" dirty="0">
                <a:effectLst/>
                <a:latin typeface="汉仪雅酷黑 65W" panose="020B0604020202020204" charset="-122"/>
                <a:ea typeface="汉仪雅酷黑 65W" panose="020B0604020202020204" charset="-122"/>
              </a:rPr>
              <a:t>协议还采用一种称为“滑动窗口”的方式进行流量控制，用以限制发送方的发送速度。</a:t>
            </a:r>
            <a:endParaRPr lang="en-US" altLang="zh-CN" sz="1800" b="1" kern="100" dirty="0">
              <a:effectLst/>
              <a:latin typeface="汉仪雅酷黑 65W" panose="020B0604020202020204" charset="-122"/>
              <a:ea typeface="汉仪雅酷黑 65W" panose="020B0604020202020204" charset="-122"/>
            </a:endParaRPr>
          </a:p>
          <a:p>
            <a:pPr indent="228600" algn="just"/>
            <a:r>
              <a:rPr lang="en-US" altLang="zh-CN" sz="1800" b="1" kern="100" dirty="0">
                <a:effectLst/>
                <a:latin typeface="汉仪雅酷黑 65W" panose="020B0604020202020204" charset="-122"/>
                <a:ea typeface="汉仪雅酷黑 65W" panose="020B0604020202020204" charset="-122"/>
              </a:rPr>
              <a:t>UDP</a:t>
            </a:r>
            <a:r>
              <a:rPr lang="zh-CN" altLang="en-US" sz="1800" b="1" kern="100" dirty="0">
                <a:effectLst/>
                <a:latin typeface="汉仪雅酷黑 65W" panose="020B0604020202020204" charset="-122"/>
                <a:ea typeface="汉仪雅酷黑 65W" panose="020B0604020202020204" charset="-122"/>
              </a:rPr>
              <a:t>协议是</a:t>
            </a:r>
            <a:r>
              <a:rPr lang="zh-CN" altLang="en-US" sz="1800" b="1" kern="100" dirty="0">
                <a:solidFill>
                  <a:srgbClr val="FF0000"/>
                </a:solidFill>
                <a:effectLst/>
                <a:latin typeface="汉仪雅酷黑 65W" panose="020B0604020202020204" charset="-122"/>
                <a:ea typeface="汉仪雅酷黑 65W" panose="020B0604020202020204" charset="-122"/>
              </a:rPr>
              <a:t>面向无连接</a:t>
            </a:r>
            <a:r>
              <a:rPr lang="zh-CN" altLang="en-US" sz="1800" b="1" kern="100" dirty="0">
                <a:effectLst/>
                <a:latin typeface="汉仪雅酷黑 65W" panose="020B0604020202020204" charset="-122"/>
                <a:ea typeface="汉仪雅酷黑 65W" panose="020B0604020202020204" charset="-122"/>
              </a:rPr>
              <a:t>的通信协议，</a:t>
            </a:r>
            <a:r>
              <a:rPr lang="en-US" altLang="zh-CN" sz="1800" b="1" kern="100" dirty="0">
                <a:effectLst/>
                <a:latin typeface="汉仪雅酷黑 65W" panose="020B0604020202020204" charset="-122"/>
                <a:ea typeface="汉仪雅酷黑 65W" panose="020B0604020202020204" charset="-122"/>
              </a:rPr>
              <a:t>UDP</a:t>
            </a:r>
            <a:r>
              <a:rPr lang="zh-CN" altLang="en-US" sz="1800" b="1" kern="100" dirty="0">
                <a:effectLst/>
                <a:latin typeface="汉仪雅酷黑 65W" panose="020B0604020202020204" charset="-122"/>
                <a:ea typeface="汉仪雅酷黑 65W" panose="020B0604020202020204" charset="-122"/>
              </a:rPr>
              <a:t>数据包括目的端口和源端口信息，由于通信不需要连接，所以可以实现广播发送。</a:t>
            </a:r>
            <a:r>
              <a:rPr lang="en-US" altLang="zh-CN" sz="1800" b="1" kern="100" dirty="0">
                <a:effectLst/>
                <a:latin typeface="汉仪雅酷黑 65W" panose="020B0604020202020204" charset="-122"/>
                <a:ea typeface="汉仪雅酷黑 65W" panose="020B0604020202020204" charset="-122"/>
              </a:rPr>
              <a:t>UDP</a:t>
            </a:r>
            <a:r>
              <a:rPr lang="zh-CN" altLang="en-US" sz="1800" b="1" kern="100" dirty="0">
                <a:effectLst/>
                <a:latin typeface="汉仪雅酷黑 65W" panose="020B0604020202020204" charset="-122"/>
                <a:ea typeface="汉仪雅酷黑 65W" panose="020B0604020202020204" charset="-122"/>
              </a:rPr>
              <a:t>通信时不需要接收方确认，属于不可靠的传输，可能会出丢包现象。</a:t>
            </a:r>
            <a:endParaRPr lang="en-US" altLang="zh-CN" kern="0" spc="40" dirty="0">
              <a:latin typeface="汉仪雅酷黑 65W" panose="020B0604020202020204" charset="-122"/>
              <a:ea typeface="汉仪雅酷黑 65W" panose="020B0604020202020204" charset="-122"/>
            </a:endParaRPr>
          </a:p>
          <a:p>
            <a:endParaRPr lang="zh-CN" altLang="en-US" sz="1400" dirty="0"/>
          </a:p>
        </p:txBody>
      </p:sp>
      <p:grpSp>
        <p:nvGrpSpPr>
          <p:cNvPr id="6" name="组合 5">
            <a:extLst>
              <a:ext uri="{FF2B5EF4-FFF2-40B4-BE49-F238E27FC236}">
                <a16:creationId xmlns:a16="http://schemas.microsoft.com/office/drawing/2014/main" id="{63672528-C468-CADD-2214-A8B4DAEB3F1D}"/>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E5F795D3-71E4-8CA6-7731-D192CD03E38E}"/>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8270B724-B245-843B-ABF5-B72D80585356}"/>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5393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346200"/>
            <a:ext cx="8293893" cy="4185761"/>
          </a:xfrm>
          <a:prstGeom prst="rect">
            <a:avLst/>
          </a:prstGeom>
          <a:noFill/>
        </p:spPr>
        <p:txBody>
          <a:bodyPr wrap="square" rtlCol="0">
            <a:spAutoFit/>
          </a:bodyPr>
          <a:lstStyle/>
          <a:p>
            <a:pPr algn="just"/>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网络结构的各层实现的具体功能和作用如下</a:t>
            </a:r>
            <a:r>
              <a:rPr lang="zh-CN" altLang="en-US"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algn="just"/>
            <a:endParaRPr lang="en-US" altLang="zh-CN" sz="1800" kern="100" dirty="0">
              <a:effectLst/>
              <a:latin typeface="汉仪雅酷黑 65W" panose="020B0604020202020204" charset="-122"/>
              <a:ea typeface="汉仪雅酷黑 65W" panose="020B0604020202020204" charset="-122"/>
            </a:endParaRPr>
          </a:p>
          <a:p>
            <a:pPr indent="228600" algn="just"/>
            <a:r>
              <a:rPr lang="en-US" altLang="zh-CN" sz="1800" kern="100" dirty="0">
                <a:effectLst/>
                <a:latin typeface="汉仪雅酷黑 65W" panose="020B0604020202020204" charset="-122"/>
                <a:ea typeface="汉仪雅酷黑 65W" panose="020B0604020202020204" charset="-122"/>
              </a:rPr>
              <a:t>4.</a:t>
            </a:r>
            <a:r>
              <a:rPr lang="zh-CN" altLang="en-US" sz="1800" b="1" kern="100" dirty="0">
                <a:effectLst/>
                <a:latin typeface="汉仪雅酷黑 65W" panose="020B0604020202020204" charset="-122"/>
                <a:ea typeface="汉仪雅酷黑 65W" panose="020B0604020202020204" charset="-122"/>
              </a:rPr>
              <a:t>应用</a:t>
            </a:r>
            <a:r>
              <a:rPr lang="zh-CN" altLang="zh-CN" sz="1800" b="1" kern="100" dirty="0">
                <a:effectLst/>
                <a:latin typeface="汉仪雅酷黑 65W" panose="020B0604020202020204" charset="-122"/>
                <a:ea typeface="汉仪雅酷黑 65W" panose="020B0604020202020204" charset="-122"/>
              </a:rPr>
              <a:t>层</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TCP/IP</a:t>
            </a:r>
            <a:r>
              <a:rPr lang="zh-CN" altLang="en-US" sz="1800" b="1" kern="100" dirty="0">
                <a:effectLst/>
                <a:latin typeface="汉仪雅酷黑 65W" panose="020B0604020202020204" charset="-122"/>
                <a:ea typeface="汉仪雅酷黑 65W" panose="020B0604020202020204" charset="-122"/>
              </a:rPr>
              <a:t>网络模型中的应用层提供了网上计算机之间的各种应用服务，如</a:t>
            </a:r>
            <a:r>
              <a:rPr lang="en-US" altLang="zh-CN" sz="1800" b="1" kern="100" dirty="0">
                <a:effectLst/>
                <a:latin typeface="汉仪雅酷黑 65W" panose="020B0604020202020204" charset="-122"/>
                <a:ea typeface="汉仪雅酷黑 65W" panose="020B0604020202020204" charset="-122"/>
              </a:rPr>
              <a:t>FTP</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TELNET</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DNS</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SMTP</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POP3</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HTTP</a:t>
            </a:r>
            <a:r>
              <a:rPr lang="zh-CN" altLang="en-US" sz="1800" b="1" kern="100" dirty="0">
                <a:effectLst/>
                <a:latin typeface="汉仪雅酷黑 65W" panose="020B0604020202020204" charset="-122"/>
                <a:ea typeface="汉仪雅酷黑 65W" panose="020B0604020202020204" charset="-122"/>
              </a:rPr>
              <a:t>等协议。例如发邮件就需要</a:t>
            </a:r>
            <a:r>
              <a:rPr lang="en-US" altLang="zh-CN" sz="1800" b="1" kern="100" dirty="0">
                <a:effectLst/>
                <a:latin typeface="汉仪雅酷黑 65W" panose="020B0604020202020204" charset="-122"/>
                <a:ea typeface="汉仪雅酷黑 65W" panose="020B0604020202020204" charset="-122"/>
              </a:rPr>
              <a:t>SMTP</a:t>
            </a:r>
            <a:r>
              <a:rPr lang="zh-CN" altLang="en-US" sz="1800" b="1" kern="100" dirty="0">
                <a:effectLst/>
                <a:latin typeface="汉仪雅酷黑 65W" panose="020B0604020202020204" charset="-122"/>
                <a:ea typeface="汉仪雅酷黑 65W" panose="020B0604020202020204" charset="-122"/>
              </a:rPr>
              <a:t>和</a:t>
            </a:r>
            <a:r>
              <a:rPr lang="en-US" altLang="zh-CN" sz="1800" b="1" kern="100" dirty="0">
                <a:effectLst/>
                <a:latin typeface="汉仪雅酷黑 65W" panose="020B0604020202020204" charset="-122"/>
                <a:ea typeface="汉仪雅酷黑 65W" panose="020B0604020202020204" charset="-122"/>
              </a:rPr>
              <a:t>POP3</a:t>
            </a:r>
            <a:r>
              <a:rPr lang="zh-CN" altLang="en-US" sz="1800" b="1" kern="100" dirty="0">
                <a:effectLst/>
                <a:latin typeface="汉仪雅酷黑 65W" panose="020B0604020202020204" charset="-122"/>
                <a:ea typeface="汉仪雅酷黑 65W" panose="020B0604020202020204" charset="-122"/>
              </a:rPr>
              <a:t>协议。</a:t>
            </a:r>
            <a:endParaRPr lang="en-US" altLang="zh-CN" sz="1800" b="1" kern="100" dirty="0">
              <a:effectLst/>
              <a:latin typeface="汉仪雅酷黑 65W" panose="020B0604020202020204" charset="-122"/>
              <a:ea typeface="汉仪雅酷黑 65W" panose="020B0604020202020204" charset="-122"/>
            </a:endParaRPr>
          </a:p>
          <a:p>
            <a:pPr indent="228600" algn="just"/>
            <a:r>
              <a:rPr lang="en-US" altLang="zh-CN" sz="1800" b="1" kern="100" dirty="0">
                <a:effectLst/>
                <a:latin typeface="汉仪雅酷黑 65W" panose="020B0604020202020204" charset="-122"/>
                <a:ea typeface="汉仪雅酷黑 65W" panose="020B0604020202020204" charset="-122"/>
              </a:rPr>
              <a:t>FTP</a:t>
            </a:r>
            <a:r>
              <a:rPr lang="zh-CN" altLang="en-US" sz="1800" b="1" kern="100" dirty="0">
                <a:effectLst/>
                <a:latin typeface="汉仪雅酷黑 65W" panose="020B0604020202020204" charset="-122"/>
                <a:ea typeface="汉仪雅酷黑 65W" panose="020B0604020202020204" charset="-122"/>
              </a:rPr>
              <a:t>协议（文件传输协议）一般提供上传与下载</a:t>
            </a:r>
            <a:r>
              <a:rPr lang="en-US" altLang="zh-CN" sz="1800" b="1" kern="100" dirty="0">
                <a:effectLst/>
                <a:latin typeface="汉仪雅酷黑 65W" panose="020B0604020202020204" charset="-122"/>
                <a:ea typeface="汉仪雅酷黑 65W" panose="020B0604020202020204" charset="-122"/>
              </a:rPr>
              <a:t>FTP</a:t>
            </a:r>
            <a:r>
              <a:rPr lang="zh-CN" altLang="en-US" sz="1800" b="1" kern="100" dirty="0">
                <a:effectLst/>
                <a:latin typeface="汉仪雅酷黑 65W" panose="020B0604020202020204" charset="-122"/>
                <a:ea typeface="汉仪雅酷黑 65W" panose="020B0604020202020204" charset="-122"/>
              </a:rPr>
              <a:t>服务。</a:t>
            </a:r>
            <a:r>
              <a:rPr lang="en-US" altLang="zh-CN" sz="1800" b="1" kern="100" dirty="0">
                <a:effectLst/>
                <a:latin typeface="汉仪雅酷黑 65W" panose="020B0604020202020204" charset="-122"/>
                <a:ea typeface="汉仪雅酷黑 65W" panose="020B0604020202020204" charset="-122"/>
              </a:rPr>
              <a:t>Telnet</a:t>
            </a:r>
            <a:r>
              <a:rPr lang="zh-CN" altLang="en-US" sz="1800" b="1" kern="100" dirty="0">
                <a:effectLst/>
                <a:latin typeface="汉仪雅酷黑 65W" panose="020B0604020202020204" charset="-122"/>
                <a:ea typeface="汉仪雅酷黑 65W" panose="020B0604020202020204" charset="-122"/>
              </a:rPr>
              <a:t>协议（远程终端协议）提供用户远程登录服务，使用明码传送，保密性差、简单方便。</a:t>
            </a:r>
            <a:r>
              <a:rPr lang="en-US" altLang="zh-CN" sz="1800" b="1" kern="100" dirty="0">
                <a:effectLst/>
                <a:latin typeface="汉仪雅酷黑 65W" panose="020B0604020202020204" charset="-122"/>
                <a:ea typeface="汉仪雅酷黑 65W" panose="020B0604020202020204" charset="-122"/>
              </a:rPr>
              <a:t>DNS</a:t>
            </a:r>
            <a:r>
              <a:rPr lang="zh-CN" altLang="en-US" sz="1800" b="1" kern="100" dirty="0">
                <a:effectLst/>
                <a:latin typeface="汉仪雅酷黑 65W" panose="020B0604020202020204" charset="-122"/>
                <a:ea typeface="汉仪雅酷黑 65W" panose="020B0604020202020204" charset="-122"/>
              </a:rPr>
              <a:t>（域名解析服务）提供域名到</a:t>
            </a:r>
            <a:r>
              <a:rPr lang="en-US" altLang="zh-CN" sz="1800" b="1" kern="100" dirty="0">
                <a:effectLst/>
                <a:latin typeface="汉仪雅酷黑 65W" panose="020B0604020202020204" charset="-122"/>
                <a:ea typeface="汉仪雅酷黑 65W" panose="020B0604020202020204" charset="-122"/>
              </a:rPr>
              <a:t>IP</a:t>
            </a:r>
            <a:r>
              <a:rPr lang="zh-CN" altLang="en-US" sz="1800" b="1" kern="100" dirty="0">
                <a:effectLst/>
                <a:latin typeface="汉仪雅酷黑 65W" panose="020B0604020202020204" charset="-122"/>
                <a:ea typeface="汉仪雅酷黑 65W" panose="020B0604020202020204" charset="-122"/>
              </a:rPr>
              <a:t>地址之间的转换服务。</a:t>
            </a:r>
            <a:r>
              <a:rPr lang="en-US" altLang="zh-CN" sz="1800" b="1" kern="100" dirty="0">
                <a:effectLst/>
                <a:latin typeface="汉仪雅酷黑 65W" panose="020B0604020202020204" charset="-122"/>
                <a:ea typeface="汉仪雅酷黑 65W" panose="020B0604020202020204" charset="-122"/>
              </a:rPr>
              <a:t>SMTP</a:t>
            </a:r>
            <a:r>
              <a:rPr lang="zh-CN" altLang="en-US" sz="1800" b="1" kern="100" dirty="0">
                <a:effectLst/>
                <a:latin typeface="汉仪雅酷黑 65W" panose="020B0604020202020204" charset="-122"/>
                <a:ea typeface="汉仪雅酷黑 65W" panose="020B0604020202020204" charset="-122"/>
              </a:rPr>
              <a:t>协议（简单邮件传输协议）用来控制信件的发送、中转。</a:t>
            </a:r>
            <a:r>
              <a:rPr lang="en-US" altLang="zh-CN" sz="1800" b="1" kern="100" dirty="0">
                <a:effectLst/>
                <a:latin typeface="汉仪雅酷黑 65W" panose="020B0604020202020204" charset="-122"/>
                <a:ea typeface="汉仪雅酷黑 65W" panose="020B0604020202020204" charset="-122"/>
              </a:rPr>
              <a:t>POP3</a:t>
            </a:r>
            <a:r>
              <a:rPr lang="zh-CN" altLang="en-US" sz="1800" b="1" kern="100" dirty="0">
                <a:effectLst/>
                <a:latin typeface="汉仪雅酷黑 65W" panose="020B0604020202020204" charset="-122"/>
                <a:ea typeface="汉仪雅酷黑 65W" panose="020B0604020202020204" charset="-122"/>
              </a:rPr>
              <a:t>（邮局协议第</a:t>
            </a:r>
            <a:r>
              <a:rPr lang="en-US" altLang="zh-CN" sz="1800" b="1" kern="100" dirty="0">
                <a:effectLst/>
                <a:latin typeface="汉仪雅酷黑 65W" panose="020B0604020202020204" charset="-122"/>
                <a:ea typeface="汉仪雅酷黑 65W" panose="020B0604020202020204" charset="-122"/>
              </a:rPr>
              <a:t>3</a:t>
            </a:r>
            <a:r>
              <a:rPr lang="zh-CN" altLang="en-US" sz="1800" b="1" kern="100" dirty="0">
                <a:effectLst/>
                <a:latin typeface="汉仪雅酷黑 65W" panose="020B0604020202020204" charset="-122"/>
                <a:ea typeface="汉仪雅酷黑 65W" panose="020B0604020202020204" charset="-122"/>
              </a:rPr>
              <a:t>版本）用于接收邮件。</a:t>
            </a:r>
            <a:r>
              <a:rPr lang="en-US" altLang="zh-CN" sz="1800" b="1" kern="100" dirty="0">
                <a:effectLst/>
                <a:latin typeface="汉仪雅酷黑 65W" panose="020B0604020202020204" charset="-122"/>
                <a:ea typeface="汉仪雅酷黑 65W" panose="020B0604020202020204" charset="-122"/>
              </a:rPr>
              <a:t>HTTP</a:t>
            </a:r>
            <a:r>
              <a:rPr lang="zh-CN" altLang="en-US" sz="1800" b="1" kern="100" dirty="0">
                <a:effectLst/>
                <a:latin typeface="汉仪雅酷黑 65W" panose="020B0604020202020204" charset="-122"/>
                <a:ea typeface="汉仪雅酷黑 65W" panose="020B0604020202020204" charset="-122"/>
              </a:rPr>
              <a:t>协议（超文本传输协议）则负责</a:t>
            </a:r>
            <a:r>
              <a:rPr lang="en-US" altLang="zh-CN" sz="1800" b="1" kern="100" dirty="0">
                <a:effectLst/>
                <a:latin typeface="汉仪雅酷黑 65W" panose="020B0604020202020204" charset="-122"/>
                <a:ea typeface="汉仪雅酷黑 65W" panose="020B0604020202020204" charset="-122"/>
              </a:rPr>
              <a:t>Web</a:t>
            </a:r>
            <a:r>
              <a:rPr lang="zh-CN" altLang="en-US" sz="1800" b="1" kern="100" dirty="0">
                <a:effectLst/>
                <a:latin typeface="汉仪雅酷黑 65W" panose="020B0604020202020204" charset="-122"/>
                <a:ea typeface="汉仪雅酷黑 65W" panose="020B0604020202020204" charset="-122"/>
              </a:rPr>
              <a:t>通信。</a:t>
            </a:r>
          </a:p>
          <a:p>
            <a:pPr indent="228600" algn="just"/>
            <a:r>
              <a:rPr lang="zh-CN" altLang="en-US" sz="1800" b="1" kern="100" dirty="0">
                <a:effectLst/>
                <a:latin typeface="汉仪雅酷黑 65W" panose="020B0604020202020204" charset="-122"/>
                <a:ea typeface="汉仪雅酷黑 65W" panose="020B0604020202020204" charset="-122"/>
              </a:rPr>
              <a:t>从开发应用程序的角度来看，许多应用程序都是通过</a:t>
            </a:r>
            <a:r>
              <a:rPr lang="en-US" altLang="zh-CN" sz="1800" b="1" kern="100" dirty="0">
                <a:effectLst/>
                <a:latin typeface="汉仪雅酷黑 65W" panose="020B0604020202020204" charset="-122"/>
                <a:ea typeface="汉仪雅酷黑 65W" panose="020B0604020202020204" charset="-122"/>
              </a:rPr>
              <a:t>Socket</a:t>
            </a:r>
            <a:r>
              <a:rPr lang="zh-CN" altLang="en-US" sz="1800" b="1" kern="100" dirty="0">
                <a:effectLst/>
                <a:latin typeface="汉仪雅酷黑 65W" panose="020B0604020202020204" charset="-122"/>
                <a:ea typeface="汉仪雅酷黑 65W" panose="020B0604020202020204" charset="-122"/>
              </a:rPr>
              <a:t>套接字与上述各种应用协议相结合来完成的。</a:t>
            </a:r>
          </a:p>
          <a:p>
            <a:pPr indent="228600" algn="just"/>
            <a:r>
              <a:rPr lang="en-US" altLang="zh-CN" sz="1800" b="1" kern="100" dirty="0">
                <a:effectLst/>
                <a:latin typeface="汉仪雅酷黑 65W" panose="020B0604020202020204" charset="-122"/>
                <a:ea typeface="汉仪雅酷黑 65W" panose="020B0604020202020204" charset="-122"/>
              </a:rPr>
              <a:t>TCP/IP</a:t>
            </a:r>
            <a:r>
              <a:rPr lang="zh-CN" altLang="en-US" sz="1800" b="1" kern="100" dirty="0">
                <a:effectLst/>
                <a:latin typeface="汉仪雅酷黑 65W" panose="020B0604020202020204" charset="-122"/>
                <a:ea typeface="汉仪雅酷黑 65W" panose="020B0604020202020204" charset="-122"/>
              </a:rPr>
              <a:t>协议由于其开放的环境以及对各种计算机网络的完美连接，使得它已成为一个工业通信标准。</a:t>
            </a:r>
          </a:p>
          <a:p>
            <a:pPr indent="228600" algn="just"/>
            <a:endParaRPr lang="zh-CN" altLang="en-US" sz="1400" dirty="0"/>
          </a:p>
        </p:txBody>
      </p:sp>
      <p:grpSp>
        <p:nvGrpSpPr>
          <p:cNvPr id="6" name="组合 5">
            <a:extLst>
              <a:ext uri="{FF2B5EF4-FFF2-40B4-BE49-F238E27FC236}">
                <a16:creationId xmlns:a16="http://schemas.microsoft.com/office/drawing/2014/main" id="{92FCD5DC-1F87-C26F-75C1-5444C20EA83C}"/>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6E5CB978-C20D-DD34-078B-E790D9D9C2CF}"/>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CD74BD64-8D7C-160E-2FC1-23FDA5D09FE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8960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510778" y="1868785"/>
            <a:ext cx="8293893" cy="3416320"/>
          </a:xfrm>
          <a:prstGeom prst="rect">
            <a:avLst/>
          </a:prstGeom>
          <a:noFill/>
        </p:spPr>
        <p:txBody>
          <a:bodyPr wrap="square" rtlCol="0">
            <a:spAutoFit/>
          </a:bodyPr>
          <a:lstStyle/>
          <a:p>
            <a:pPr marR="15875" indent="287020" algn="just">
              <a:tabLst>
                <a:tab pos="-1714500" algn="l"/>
              </a:tabLst>
            </a:pPr>
            <a:r>
              <a:rPr lang="en-US" altLang="zh-CN" sz="1800" kern="0" spc="40" dirty="0">
                <a:effectLst/>
                <a:latin typeface="汉仪雅酷黑 65W" panose="020B0604020202020204" charset="-122"/>
                <a:ea typeface="汉仪雅酷黑 65W" panose="020B0604020202020204" charset="-122"/>
              </a:rPr>
              <a:t>Internet</a:t>
            </a:r>
            <a:r>
              <a:rPr lang="zh-CN" altLang="zh-CN" sz="1800" kern="0" spc="40" dirty="0">
                <a:effectLst/>
                <a:latin typeface="汉仪雅酷黑 65W" panose="020B0604020202020204" charset="-122"/>
                <a:ea typeface="汉仪雅酷黑 65W" panose="020B0604020202020204" charset="-122"/>
              </a:rPr>
              <a:t>是一个庞大的网络，在如此大的网络上进行信息交换的基本要求是</a:t>
            </a:r>
            <a:r>
              <a:rPr lang="zh-CN" altLang="zh-CN" sz="1800" kern="100" dirty="0">
                <a:effectLst/>
                <a:latin typeface="汉仪雅酷黑 65W" panose="020B0604020202020204" charset="-122"/>
                <a:ea typeface="汉仪雅酷黑 65W" panose="020B0604020202020204" charset="-122"/>
              </a:rPr>
              <a:t>网上的计算机、路由器等都要有一个唯一“标识地址”，就像日常生活中朋友间通信必须写明通信地址一样。通过计算机的唯一的标识地址，网上的路由器才能将数据报从一台计算机路由传输到另一台计算机，准确地将信息由源方发送到目的方。</a:t>
            </a:r>
          </a:p>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的网络地址是指连入</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网络的计算机的地址编号。在</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网络中，网络地址唯一地标识一台计算机</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a:t>
            </a:r>
            <a:r>
              <a:rPr lang="zh-CN" altLang="en-US" sz="1800" kern="100" dirty="0">
                <a:effectLst/>
                <a:latin typeface="汉仪雅酷黑 65W" panose="020B0604020202020204" charset="-122"/>
                <a:ea typeface="汉仪雅酷黑 65W" panose="020B0604020202020204" charset="-122"/>
              </a:rPr>
              <a:t>是</a:t>
            </a:r>
            <a:r>
              <a:rPr lang="zh-CN" altLang="zh-CN" sz="1800" kern="100" dirty="0">
                <a:effectLst/>
                <a:latin typeface="汉仪雅酷黑 65W" panose="020B0604020202020204" charset="-122"/>
                <a:ea typeface="汉仪雅酷黑 65W" panose="020B0604020202020204" charset="-122"/>
              </a:rPr>
              <a:t>用</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协议语言表示的地址。</a:t>
            </a:r>
          </a:p>
          <a:p>
            <a:pPr marR="15875" indent="266700" algn="just">
              <a:tabLst>
                <a:tab pos="-1714500" algn="l"/>
              </a:tabLst>
            </a:pPr>
            <a:r>
              <a:rPr lang="zh-CN" altLang="zh-CN" sz="1800" kern="100" dirty="0">
                <a:effectLst/>
                <a:latin typeface="汉仪雅酷黑 65W" panose="020B0604020202020204" charset="-122"/>
                <a:ea typeface="汉仪雅酷黑 65W" panose="020B0604020202020204" charset="-122"/>
              </a:rPr>
              <a:t>在</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里，</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地址是一个</a:t>
            </a:r>
            <a:r>
              <a:rPr lang="en-US" altLang="zh-CN" sz="1800" kern="100" dirty="0">
                <a:effectLst/>
                <a:latin typeface="汉仪雅酷黑 65W" panose="020B0604020202020204" charset="-122"/>
                <a:ea typeface="汉仪雅酷黑 65W" panose="020B0604020202020204" charset="-122"/>
              </a:rPr>
              <a:t>32</a:t>
            </a:r>
            <a:r>
              <a:rPr lang="zh-CN" altLang="zh-CN" sz="1800" kern="100" dirty="0">
                <a:effectLst/>
                <a:latin typeface="汉仪雅酷黑 65W" panose="020B0604020202020204" charset="-122"/>
                <a:ea typeface="汉仪雅酷黑 65W" panose="020B0604020202020204" charset="-122"/>
              </a:rPr>
              <a:t>位的二进制地址。为了便于记忆，将每个</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地址分为</a:t>
            </a:r>
            <a:r>
              <a:rPr lang="en-US" altLang="zh-CN" sz="1800" kern="100" dirty="0">
                <a:effectLst/>
                <a:latin typeface="汉仪雅酷黑 65W" panose="020B0604020202020204" charset="-122"/>
                <a:ea typeface="汉仪雅酷黑 65W" panose="020B0604020202020204" charset="-122"/>
              </a:rPr>
              <a:t>4</a:t>
            </a:r>
            <a:r>
              <a:rPr lang="zh-CN" altLang="zh-CN" sz="1800" kern="100" dirty="0">
                <a:effectLst/>
                <a:latin typeface="汉仪雅酷黑 65W" panose="020B0604020202020204" charset="-122"/>
                <a:ea typeface="汉仪雅酷黑 65W" panose="020B0604020202020204" charset="-122"/>
              </a:rPr>
              <a:t>组，每组</a:t>
            </a:r>
            <a:r>
              <a:rPr lang="en-US" altLang="zh-CN" sz="1800" kern="100" dirty="0">
                <a:effectLst/>
                <a:latin typeface="汉仪雅酷黑 65W" panose="020B0604020202020204" charset="-122"/>
                <a:ea typeface="汉仪雅酷黑 65W" panose="020B0604020202020204" charset="-122"/>
              </a:rPr>
              <a:t>8</a:t>
            </a:r>
            <a:r>
              <a:rPr lang="zh-CN" altLang="zh-CN" sz="1800" kern="100" dirty="0">
                <a:effectLst/>
                <a:latin typeface="汉仪雅酷黑 65W" panose="020B0604020202020204" charset="-122"/>
                <a:ea typeface="汉仪雅酷黑 65W" panose="020B0604020202020204" charset="-122"/>
              </a:rPr>
              <a:t>位，由小数点分开，用四个字节来表示。此外，用点分开的每个字节的数值范围是</a:t>
            </a:r>
            <a:r>
              <a:rPr lang="en-US" altLang="zh-CN" sz="1800" kern="100" dirty="0">
                <a:effectLst/>
                <a:latin typeface="汉仪雅酷黑 65W" panose="020B0604020202020204" charset="-122"/>
                <a:ea typeface="汉仪雅酷黑 65W" panose="020B0604020202020204" charset="-122"/>
              </a:rPr>
              <a:t>0</a:t>
            </a:r>
            <a:r>
              <a:rPr lang="zh-CN" altLang="zh-CN" sz="1800" kern="100" dirty="0">
                <a:effectLst/>
                <a:latin typeface="汉仪雅酷黑 65W" panose="020B0604020202020204" charset="-122"/>
                <a:ea typeface="汉仪雅酷黑 65W" panose="020B0604020202020204" charset="-122"/>
              </a:rPr>
              <a:t>到</a:t>
            </a:r>
            <a:r>
              <a:rPr lang="en-US" altLang="zh-CN" sz="1800" kern="100" dirty="0">
                <a:effectLst/>
                <a:latin typeface="汉仪雅酷黑 65W" panose="020B0604020202020204" charset="-122"/>
                <a:ea typeface="汉仪雅酷黑 65W" panose="020B0604020202020204" charset="-122"/>
              </a:rPr>
              <a:t>255</a:t>
            </a:r>
            <a:r>
              <a:rPr lang="zh-CN" altLang="zh-CN" sz="1800" kern="100" dirty="0">
                <a:effectLst/>
                <a:latin typeface="汉仪雅酷黑 65W" panose="020B0604020202020204" charset="-122"/>
                <a:ea typeface="汉仪雅酷黑 65W" panose="020B0604020202020204" charset="-122"/>
              </a:rPr>
              <a:t>，如</a:t>
            </a:r>
            <a:r>
              <a:rPr lang="en-US" altLang="zh-CN" sz="1800" kern="100" dirty="0">
                <a:effectLst/>
                <a:latin typeface="汉仪雅酷黑 65W" panose="020B0604020202020204" charset="-122"/>
                <a:ea typeface="汉仪雅酷黑 65W" panose="020B0604020202020204" charset="-122"/>
              </a:rPr>
              <a:t>202.116.0.1</a:t>
            </a:r>
            <a:r>
              <a:rPr lang="zh-CN" altLang="zh-CN" sz="1800" kern="100" dirty="0">
                <a:effectLst/>
                <a:latin typeface="汉仪雅酷黑 65W" panose="020B0604020202020204" charset="-122"/>
                <a:ea typeface="汉仪雅酷黑 65W" panose="020B0604020202020204" charset="-122"/>
              </a:rPr>
              <a:t>。</a:t>
            </a:r>
          </a:p>
          <a:p>
            <a:pPr algn="just"/>
            <a:endParaRPr lang="en-US" altLang="zh-CN" sz="1800" kern="100" dirty="0">
              <a:effectLst/>
              <a:latin typeface="汉仪雅酷黑 65W" panose="020B0604020202020204" charset="-122"/>
              <a:ea typeface="汉仪雅酷黑 65W" panose="020B0604020202020204" charset="-122"/>
            </a:endParaRPr>
          </a:p>
        </p:txBody>
      </p:sp>
      <p:sp>
        <p:nvSpPr>
          <p:cNvPr id="6" name="文本框 5">
            <a:extLst>
              <a:ext uri="{FF2B5EF4-FFF2-40B4-BE49-F238E27FC236}">
                <a16:creationId xmlns:a16="http://schemas.microsoft.com/office/drawing/2014/main" id="{35835E0D-296D-5E94-6540-0C9357BB2787}"/>
              </a:ext>
            </a:extLst>
          </p:cNvPr>
          <p:cNvSpPr txBox="1"/>
          <p:nvPr/>
        </p:nvSpPr>
        <p:spPr>
          <a:xfrm>
            <a:off x="629919" y="116459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 Internet</a:t>
            </a:r>
            <a:r>
              <a:rPr lang="zh-CN" altLang="en-US" dirty="0">
                <a:latin typeface="汉仪雅酷黑 65W" panose="020B0604020202020204" charset="-122"/>
                <a:ea typeface="汉仪雅酷黑 65W" panose="020B0604020202020204" charset="-122"/>
                <a:cs typeface="汉仪雅酷黑 65W" panose="020B0604020202020204" charset="-122"/>
              </a:rPr>
              <a:t>网络寻址</a:t>
            </a:r>
          </a:p>
        </p:txBody>
      </p:sp>
      <p:grpSp>
        <p:nvGrpSpPr>
          <p:cNvPr id="7" name="组合 6">
            <a:extLst>
              <a:ext uri="{FF2B5EF4-FFF2-40B4-BE49-F238E27FC236}">
                <a16:creationId xmlns:a16="http://schemas.microsoft.com/office/drawing/2014/main" id="{4C67B3CE-BB6D-D051-4738-EA0FB1A2F84A}"/>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F4EFE611-269F-05B9-3D7D-28BE173C199F}"/>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B7FF4FB1-DA53-E3F9-7B09-703108D89525}"/>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565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510778" y="1868785"/>
            <a:ext cx="8293893" cy="3693319"/>
          </a:xfrm>
          <a:prstGeom prst="rect">
            <a:avLst/>
          </a:prstGeom>
          <a:noFill/>
        </p:spPr>
        <p:txBody>
          <a:bodyPr wrap="square" rtlCol="0">
            <a:spAutoFit/>
          </a:bodyPr>
          <a:lstStyle/>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的标识地址主要</a:t>
            </a:r>
            <a:r>
              <a:rPr lang="zh-CN" altLang="en-US" sz="1800" kern="100" dirty="0">
                <a:effectLst/>
                <a:latin typeface="汉仪雅酷黑 65W" panose="020B0604020202020204" charset="-122"/>
                <a:ea typeface="汉仪雅酷黑 65W" panose="020B0604020202020204" charset="-122"/>
              </a:rPr>
              <a:t>包括</a:t>
            </a:r>
            <a:r>
              <a:rPr lang="zh-CN" altLang="zh-CN" sz="1800" kern="100" dirty="0">
                <a:effectLst/>
                <a:latin typeface="汉仪雅酷黑 65W" panose="020B0604020202020204" charset="-122"/>
                <a:ea typeface="汉仪雅酷黑 65W" panose="020B0604020202020204" charset="-122"/>
              </a:rPr>
              <a:t>三个层面：</a:t>
            </a: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latin typeface="汉仪雅酷黑 65W" panose="020B0604020202020204" charset="-122"/>
                <a:ea typeface="汉仪雅酷黑 65W" panose="020B0604020202020204" charset="-122"/>
              </a:rPr>
              <a:t>1.</a:t>
            </a:r>
            <a:r>
              <a:rPr lang="zh-CN" altLang="en-US" kern="100" dirty="0">
                <a:latin typeface="汉仪雅酷黑 65W" panose="020B0604020202020204" charset="-122"/>
                <a:ea typeface="汉仪雅酷黑 65W" panose="020B0604020202020204" charset="-122"/>
              </a:rPr>
              <a:t>域名：</a:t>
            </a:r>
            <a:r>
              <a:rPr lang="zh-CN" altLang="zh-CN" sz="1800" kern="100" dirty="0">
                <a:effectLst/>
                <a:latin typeface="汉仪雅酷黑 65W" panose="020B0604020202020204" charset="-122"/>
                <a:ea typeface="汉仪雅酷黑 65W" panose="020B0604020202020204" charset="-122"/>
              </a:rPr>
              <a:t>在应用层</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采用便于使用者记忆和应用的“域名”，如</a:t>
            </a:r>
            <a:r>
              <a:rPr lang="en-US" altLang="zh-CN" sz="1800" kern="100" dirty="0">
                <a:effectLst/>
                <a:latin typeface="汉仪雅酷黑 65W" panose="020B0604020202020204" charset="-122"/>
                <a:ea typeface="汉仪雅酷黑 65W" panose="020B0604020202020204" charset="-122"/>
              </a:rPr>
              <a:t>www.baidu.com</a:t>
            </a:r>
            <a:r>
              <a:rPr lang="zh-CN" altLang="zh-CN"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latin typeface="汉仪雅酷黑 65W" panose="020B0604020202020204" charset="-122"/>
                <a:ea typeface="汉仪雅酷黑 65W" panose="020B0604020202020204" charset="-122"/>
              </a:rPr>
              <a:t>2.IP</a:t>
            </a:r>
            <a:r>
              <a:rPr lang="zh-CN" altLang="en-US" kern="100" dirty="0">
                <a:latin typeface="汉仪雅酷黑 65W" panose="020B0604020202020204" charset="-122"/>
                <a:ea typeface="汉仪雅酷黑 65W" panose="020B0604020202020204" charset="-122"/>
              </a:rPr>
              <a:t>地址：</a:t>
            </a:r>
            <a:r>
              <a:rPr lang="zh-CN" altLang="zh-CN" sz="1800" kern="100" dirty="0">
                <a:effectLst/>
                <a:latin typeface="汉仪雅酷黑 65W" panose="020B0604020202020204" charset="-122"/>
                <a:ea typeface="汉仪雅酷黑 65W" panose="020B0604020202020204" charset="-122"/>
              </a:rPr>
              <a:t>在网络层采用便于管理的“</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地址”，如</a:t>
            </a:r>
            <a:r>
              <a:rPr lang="en-US" altLang="zh-CN" sz="1800" kern="100" dirty="0">
                <a:effectLst/>
                <a:latin typeface="汉仪雅酷黑 65W" panose="020B0604020202020204" charset="-122"/>
                <a:ea typeface="汉仪雅酷黑 65W" panose="020B0604020202020204" charset="-122"/>
              </a:rPr>
              <a:t>211.67.217.28</a:t>
            </a:r>
            <a:r>
              <a:rPr lang="zh-CN" altLang="zh-CN"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3.MAC</a:t>
            </a:r>
            <a:r>
              <a:rPr lang="zh-CN" altLang="en-US" sz="1800" kern="100" dirty="0">
                <a:effectLst/>
                <a:latin typeface="汉仪雅酷黑 65W" panose="020B0604020202020204" charset="-122"/>
                <a:ea typeface="汉仪雅酷黑 65W" panose="020B0604020202020204" charset="-122"/>
              </a:rPr>
              <a:t>地址：</a:t>
            </a:r>
            <a:r>
              <a:rPr lang="zh-CN" altLang="zh-CN" sz="1800" kern="100" dirty="0">
                <a:effectLst/>
                <a:latin typeface="汉仪雅酷黑 65W" panose="020B0604020202020204" charset="-122"/>
                <a:ea typeface="汉仪雅酷黑 65W" panose="020B0604020202020204" charset="-122"/>
              </a:rPr>
              <a:t>在数据链路层则采用便于识别硬件的“</a:t>
            </a:r>
            <a:r>
              <a:rPr lang="en-US" altLang="zh-CN" sz="1800" kern="100" dirty="0">
                <a:effectLst/>
                <a:latin typeface="汉仪雅酷黑 65W" panose="020B0604020202020204" charset="-122"/>
                <a:ea typeface="汉仪雅酷黑 65W" panose="020B0604020202020204" charset="-122"/>
              </a:rPr>
              <a:t>MAC</a:t>
            </a:r>
            <a:r>
              <a:rPr lang="zh-CN" altLang="zh-CN" sz="1800" kern="100" dirty="0">
                <a:effectLst/>
                <a:latin typeface="汉仪雅酷黑 65W" panose="020B0604020202020204" charset="-122"/>
                <a:ea typeface="汉仪雅酷黑 65W" panose="020B0604020202020204" charset="-122"/>
              </a:rPr>
              <a:t>地址”，如</a:t>
            </a:r>
            <a:r>
              <a:rPr lang="en-US" altLang="zh-CN" sz="1800" kern="100" dirty="0">
                <a:effectLst/>
                <a:latin typeface="汉仪雅酷黑 65W" panose="020B0604020202020204" charset="-122"/>
                <a:ea typeface="汉仪雅酷黑 65W" panose="020B0604020202020204" charset="-122"/>
              </a:rPr>
              <a:t>00-04-c1-9b-9b-02</a:t>
            </a:r>
            <a:r>
              <a:rPr lang="zh-CN" altLang="zh-CN" sz="1800" kern="100" dirty="0">
                <a:effectLst/>
                <a:latin typeface="汉仪雅酷黑 65W" panose="020B0604020202020204" charset="-122"/>
                <a:ea typeface="汉仪雅酷黑 65W" panose="020B0604020202020204" charset="-122"/>
              </a:rPr>
              <a:t>等。</a:t>
            </a: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endParaRPr lang="en-US" altLang="zh-CN" kern="100" dirty="0">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网络寻址的任务就是保证这三种地址间正确地进行转换，从而使得通信双方能够互相正确识别，确保通信的正常进行。对基于以太网的</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组网技术的网络而言，“网络寻址”由</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协议和</a:t>
            </a:r>
            <a:r>
              <a:rPr lang="en-US" altLang="zh-CN" sz="1800" kern="100" dirty="0">
                <a:effectLst/>
                <a:latin typeface="汉仪雅酷黑 65W" panose="020B0604020202020204" charset="-122"/>
                <a:ea typeface="汉仪雅酷黑 65W" panose="020B0604020202020204" charset="-122"/>
              </a:rPr>
              <a:t>ARP</a:t>
            </a:r>
            <a:r>
              <a:rPr lang="zh-CN" altLang="zh-CN" sz="1800" kern="100" dirty="0">
                <a:effectLst/>
                <a:latin typeface="汉仪雅酷黑 65W" panose="020B0604020202020204" charset="-122"/>
                <a:ea typeface="汉仪雅酷黑 65W" panose="020B0604020202020204" charset="-122"/>
              </a:rPr>
              <a:t>协议来实现：</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协议负责完成域名和</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地址的转换，</a:t>
            </a:r>
            <a:r>
              <a:rPr lang="en-US" altLang="zh-CN" sz="1800" kern="100" dirty="0">
                <a:effectLst/>
                <a:latin typeface="汉仪雅酷黑 65W" panose="020B0604020202020204" charset="-122"/>
                <a:ea typeface="汉仪雅酷黑 65W" panose="020B0604020202020204" charset="-122"/>
              </a:rPr>
              <a:t>RAP</a:t>
            </a:r>
            <a:r>
              <a:rPr lang="zh-CN" altLang="zh-CN" sz="1800" kern="100" dirty="0">
                <a:effectLst/>
                <a:latin typeface="汉仪雅酷黑 65W" panose="020B0604020202020204" charset="-122"/>
                <a:ea typeface="汉仪雅酷黑 65W" panose="020B0604020202020204" charset="-122"/>
              </a:rPr>
              <a:t>协议负责完成</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地址和</a:t>
            </a:r>
            <a:r>
              <a:rPr lang="en-US" altLang="zh-CN" sz="1800" kern="100" dirty="0">
                <a:effectLst/>
                <a:latin typeface="汉仪雅酷黑 65W" panose="020B0604020202020204" charset="-122"/>
                <a:ea typeface="汉仪雅酷黑 65W" panose="020B0604020202020204" charset="-122"/>
              </a:rPr>
              <a:t>MAC</a:t>
            </a:r>
            <a:r>
              <a:rPr lang="zh-CN" altLang="zh-CN" sz="1800" kern="100" dirty="0">
                <a:effectLst/>
                <a:latin typeface="汉仪雅酷黑 65W" panose="020B0604020202020204" charset="-122"/>
                <a:ea typeface="汉仪雅酷黑 65W" panose="020B0604020202020204" charset="-122"/>
              </a:rPr>
              <a:t>地址的转换。通过两者的结合最终完成网络寻址，保证</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通信任务的实现。</a:t>
            </a:r>
          </a:p>
          <a:p>
            <a:pPr algn="just"/>
            <a:endParaRPr lang="en-US" altLang="zh-CN" sz="1800" kern="100" dirty="0">
              <a:effectLst/>
              <a:latin typeface="汉仪雅酷黑 65W" panose="020B0604020202020204" charset="-122"/>
              <a:ea typeface="汉仪雅酷黑 65W" panose="020B0604020202020204" charset="-122"/>
            </a:endParaRPr>
          </a:p>
        </p:txBody>
      </p:sp>
      <p:sp>
        <p:nvSpPr>
          <p:cNvPr id="6" name="文本框 5">
            <a:extLst>
              <a:ext uri="{FF2B5EF4-FFF2-40B4-BE49-F238E27FC236}">
                <a16:creationId xmlns:a16="http://schemas.microsoft.com/office/drawing/2014/main" id="{35835E0D-296D-5E94-6540-0C9357BB2787}"/>
              </a:ext>
            </a:extLst>
          </p:cNvPr>
          <p:cNvSpPr txBox="1"/>
          <p:nvPr/>
        </p:nvSpPr>
        <p:spPr>
          <a:xfrm>
            <a:off x="629919" y="116459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 Internet</a:t>
            </a:r>
            <a:r>
              <a:rPr lang="zh-CN" altLang="en-US" dirty="0">
                <a:latin typeface="汉仪雅酷黑 65W" panose="020B0604020202020204" charset="-122"/>
                <a:ea typeface="汉仪雅酷黑 65W" panose="020B0604020202020204" charset="-122"/>
                <a:cs typeface="汉仪雅酷黑 65W" panose="020B0604020202020204" charset="-122"/>
              </a:rPr>
              <a:t>网络寻址</a:t>
            </a:r>
          </a:p>
        </p:txBody>
      </p:sp>
      <p:grpSp>
        <p:nvGrpSpPr>
          <p:cNvPr id="7" name="组合 6">
            <a:extLst>
              <a:ext uri="{FF2B5EF4-FFF2-40B4-BE49-F238E27FC236}">
                <a16:creationId xmlns:a16="http://schemas.microsoft.com/office/drawing/2014/main" id="{1E1D71E0-BA89-E9E8-85F5-6BA2B51C9835}"/>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63E8F1FA-2BAC-89CA-EC05-86904D7B540F}"/>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C026DC72-8D18-4B0E-85C0-85AE1115BC4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6719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2130187"/>
            <a:ext cx="8293893" cy="2585323"/>
          </a:xfrm>
          <a:prstGeom prst="rect">
            <a:avLst/>
          </a:prstGeom>
          <a:noFill/>
        </p:spPr>
        <p:txBody>
          <a:bodyPr wrap="square" rtlCol="0">
            <a:spAutoFit/>
          </a:bodyPr>
          <a:lstStyle/>
          <a:p>
            <a:pPr marR="15875" indent="266700" algn="just">
              <a:tabLst>
                <a:tab pos="-1714500" algn="l"/>
              </a:tabLst>
            </a:pPr>
            <a:r>
              <a:rPr lang="zh-CN" altLang="en-US" sz="1800" kern="100" dirty="0">
                <a:effectLst/>
                <a:latin typeface="汉仪雅酷黑 65W" panose="020B0604020202020204" charset="-122"/>
                <a:ea typeface="汉仪雅酷黑 65W" panose="020B0604020202020204" charset="-122"/>
              </a:rPr>
              <a:t>在</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应用层，为了帮助网络的使用者方便地记住要访问的</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主机的“地址”，广泛地使用</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域名来标识各主机。</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主机域名采用从右到左、用点分隔的一串有实际代表意义的字符表示，如</a:t>
            </a:r>
            <a:r>
              <a:rPr lang="en-US" altLang="zh-CN" sz="1800" kern="100" dirty="0">
                <a:effectLst/>
                <a:latin typeface="汉仪雅酷黑 65W" panose="020B0604020202020204" charset="-122"/>
                <a:ea typeface="汉仪雅酷黑 65W" panose="020B0604020202020204" charset="-122"/>
              </a:rPr>
              <a:t>www.sina.com.cn</a:t>
            </a:r>
            <a:r>
              <a:rPr lang="zh-CN" altLang="en-US" sz="1800" kern="100" dirty="0">
                <a:effectLst/>
                <a:latin typeface="汉仪雅酷黑 65W" panose="020B0604020202020204" charset="-122"/>
                <a:ea typeface="汉仪雅酷黑 65W" panose="020B0604020202020204" charset="-122"/>
              </a:rPr>
              <a:t>。而每一个完整的域名唯一地对应着</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上的一台主机。例如域名</a:t>
            </a:r>
            <a:r>
              <a:rPr lang="en-US" altLang="zh-CN" sz="1800" kern="100" dirty="0">
                <a:effectLst/>
                <a:latin typeface="汉仪雅酷黑 65W" panose="020B0604020202020204" charset="-122"/>
                <a:ea typeface="汉仪雅酷黑 65W" panose="020B0604020202020204" charset="-122"/>
              </a:rPr>
              <a:t>www.sina.com.cn</a:t>
            </a:r>
            <a:r>
              <a:rPr lang="zh-CN" altLang="en-US" sz="1800" kern="100" dirty="0">
                <a:effectLst/>
                <a:latin typeface="汉仪雅酷黑 65W" panose="020B0604020202020204" charset="-122"/>
                <a:ea typeface="汉仪雅酷黑 65W" panose="020B0604020202020204" charset="-122"/>
              </a:rPr>
              <a:t>表示新浪网的</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服务器。一个域名必对应着一个</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地址，但并不是每一个</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地址都有一个与之对应的域名，因为并不是每一台计算机都允许别的计算机进行访问。另外，由于一台主机可能提供多种</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服务，一个</a:t>
            </a:r>
            <a:r>
              <a:rPr lang="en-US" altLang="zh-CN" sz="1800" kern="100" dirty="0">
                <a:effectLst/>
                <a:latin typeface="汉仪雅酷黑 65W" panose="020B0604020202020204" charset="-122"/>
                <a:ea typeface="汉仪雅酷黑 65W" panose="020B0604020202020204" charset="-122"/>
              </a:rPr>
              <a:t>IP</a:t>
            </a:r>
            <a:r>
              <a:rPr lang="zh-CN" altLang="en-US" sz="1800" kern="100" dirty="0">
                <a:effectLst/>
                <a:latin typeface="汉仪雅酷黑 65W" panose="020B0604020202020204" charset="-122"/>
                <a:ea typeface="汉仪雅酷黑 65W" panose="020B0604020202020204" charset="-122"/>
              </a:rPr>
              <a:t>地址可以对应几个域名。在</a:t>
            </a: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中，</a:t>
            </a:r>
            <a:r>
              <a:rPr lang="en-US" altLang="zh-CN" sz="1800" kern="100" dirty="0">
                <a:effectLst/>
                <a:latin typeface="汉仪雅酷黑 65W" panose="020B0604020202020204" charset="-122"/>
                <a:ea typeface="汉仪雅酷黑 65W" panose="020B0604020202020204" charset="-122"/>
              </a:rPr>
              <a:t>DNS</a:t>
            </a:r>
            <a:r>
              <a:rPr lang="zh-CN" altLang="en-US" sz="1800" kern="100" dirty="0">
                <a:effectLst/>
                <a:latin typeface="汉仪雅酷黑 65W" panose="020B0604020202020204" charset="-122"/>
                <a:ea typeface="汉仪雅酷黑 65W" panose="020B0604020202020204" charset="-122"/>
              </a:rPr>
              <a:t>协议本质上是一个分布式主机信息数据库。</a:t>
            </a:r>
            <a:endParaRPr lang="en-US" altLang="zh-CN" sz="1800" kern="100" dirty="0">
              <a:effectLst/>
              <a:latin typeface="汉仪雅酷黑 65W" panose="020B0604020202020204" charset="-122"/>
              <a:ea typeface="汉仪雅酷黑 65W" panose="020B0604020202020204" charset="-122"/>
            </a:endParaRPr>
          </a:p>
        </p:txBody>
      </p:sp>
      <p:sp>
        <p:nvSpPr>
          <p:cNvPr id="6" name="文本框 5">
            <a:extLst>
              <a:ext uri="{FF2B5EF4-FFF2-40B4-BE49-F238E27FC236}">
                <a16:creationId xmlns:a16="http://schemas.microsoft.com/office/drawing/2014/main" id="{35835E0D-296D-5E94-6540-0C9357BB2787}"/>
              </a:ext>
            </a:extLst>
          </p:cNvPr>
          <p:cNvSpPr txBox="1"/>
          <p:nvPr/>
        </p:nvSpPr>
        <p:spPr>
          <a:xfrm>
            <a:off x="629919" y="116459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 Internet</a:t>
            </a:r>
            <a:r>
              <a:rPr lang="zh-CN" altLang="en-US" dirty="0">
                <a:latin typeface="汉仪雅酷黑 65W" panose="020B0604020202020204" charset="-122"/>
                <a:ea typeface="汉仪雅酷黑 65W" panose="020B0604020202020204" charset="-122"/>
                <a:cs typeface="汉仪雅酷黑 65W" panose="020B0604020202020204" charset="-122"/>
              </a:rPr>
              <a:t>网络寻址</a:t>
            </a:r>
          </a:p>
        </p:txBody>
      </p:sp>
      <p:grpSp>
        <p:nvGrpSpPr>
          <p:cNvPr id="7" name="组合 6">
            <a:extLst>
              <a:ext uri="{FF2B5EF4-FFF2-40B4-BE49-F238E27FC236}">
                <a16:creationId xmlns:a16="http://schemas.microsoft.com/office/drawing/2014/main" id="{E0D6BE93-582E-1495-E4A7-7CE74D3E1EF9}"/>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CF77B812-55E2-C985-973E-7D96E2F7881D}"/>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2C0BE791-A2FD-2A04-6B59-C85094F0477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3383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705719"/>
            <a:ext cx="8293893" cy="2308324"/>
          </a:xfrm>
          <a:prstGeom prst="rect">
            <a:avLst/>
          </a:prstGeom>
          <a:noFill/>
        </p:spPr>
        <p:txBody>
          <a:bodyPr wrap="square" rtlCol="0">
            <a:spAutoFit/>
          </a:bodyPr>
          <a:lstStyle/>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域名系统数据库是一种类似于</a:t>
            </a:r>
            <a:r>
              <a:rPr lang="en-US" altLang="zh-CN" sz="1800" kern="100" dirty="0">
                <a:effectLst/>
                <a:latin typeface="汉仪雅酷黑 65W" panose="020B0604020202020204" charset="-122"/>
                <a:ea typeface="汉仪雅酷黑 65W" panose="020B0604020202020204" charset="-122"/>
              </a:rPr>
              <a:t>UNIX</a:t>
            </a:r>
            <a:r>
              <a:rPr lang="zh-CN" altLang="zh-CN" sz="1800" kern="100" dirty="0">
                <a:effectLst/>
                <a:latin typeface="汉仪雅酷黑 65W" panose="020B0604020202020204" charset="-122"/>
                <a:ea typeface="汉仪雅酷黑 65W" panose="020B0604020202020204" charset="-122"/>
              </a:rPr>
              <a:t>文件系统的树状结构。</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上的每个</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服务器中包括有整个数据库的一部分信息，并供客户端查询。当某个主机请求通过域名查询</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地址时，首先会向本地</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服务器查询</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地址，本地</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再向上级</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服务器查询</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地址，逐级查找直到找到指定的目标服务器。当找到该主机地址时，相应的地址信息将会存储在本地域名服务器中，供以后参考。如果用户下次再查找该主机，可以直接在本地查到该主机地址。通过</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域名解析机制大幅减少了</a:t>
            </a:r>
            <a:r>
              <a:rPr lang="en-US" altLang="zh-CN" sz="1800" kern="100" dirty="0">
                <a:effectLst/>
                <a:latin typeface="汉仪雅酷黑 65W" panose="020B0604020202020204" charset="-122"/>
                <a:ea typeface="汉仪雅酷黑 65W" panose="020B0604020202020204" charset="-122"/>
              </a:rPr>
              <a:t>DNS</a:t>
            </a:r>
            <a:r>
              <a:rPr lang="zh-CN" altLang="zh-CN" sz="1800" kern="100" dirty="0">
                <a:effectLst/>
                <a:latin typeface="汉仪雅酷黑 65W" panose="020B0604020202020204" charset="-122"/>
                <a:ea typeface="汉仪雅酷黑 65W" panose="020B0604020202020204" charset="-122"/>
              </a:rPr>
              <a:t>服务器查询</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地址花费的时间，同时也减轻了根域名服务器的查找负担。</a:t>
            </a:r>
          </a:p>
        </p:txBody>
      </p:sp>
      <p:sp>
        <p:nvSpPr>
          <p:cNvPr id="6" name="文本框 5">
            <a:extLst>
              <a:ext uri="{FF2B5EF4-FFF2-40B4-BE49-F238E27FC236}">
                <a16:creationId xmlns:a16="http://schemas.microsoft.com/office/drawing/2014/main" id="{35835E0D-296D-5E94-6540-0C9357BB2787}"/>
              </a:ext>
            </a:extLst>
          </p:cNvPr>
          <p:cNvSpPr txBox="1"/>
          <p:nvPr/>
        </p:nvSpPr>
        <p:spPr>
          <a:xfrm>
            <a:off x="629919" y="116459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 Internet</a:t>
            </a:r>
            <a:r>
              <a:rPr lang="zh-CN" altLang="en-US" dirty="0">
                <a:latin typeface="汉仪雅酷黑 65W" panose="020B0604020202020204" charset="-122"/>
                <a:ea typeface="汉仪雅酷黑 65W" panose="020B0604020202020204" charset="-122"/>
                <a:cs typeface="汉仪雅酷黑 65W" panose="020B0604020202020204" charset="-122"/>
              </a:rPr>
              <a:t>网络寻址</a:t>
            </a:r>
          </a:p>
        </p:txBody>
      </p:sp>
      <p:pic>
        <p:nvPicPr>
          <p:cNvPr id="3074" name="Picture 2">
            <a:extLst>
              <a:ext uri="{FF2B5EF4-FFF2-40B4-BE49-F238E27FC236}">
                <a16:creationId xmlns:a16="http://schemas.microsoft.com/office/drawing/2014/main" id="{AB935D68-2958-D649-5B4A-FD765D0C6B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87027" y="4118555"/>
            <a:ext cx="28924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C971AAD8-9FF3-C4FF-A900-5904AF1104C3}"/>
              </a:ext>
            </a:extLst>
          </p:cNvPr>
          <p:cNvSpPr txBox="1"/>
          <p:nvPr/>
        </p:nvSpPr>
        <p:spPr>
          <a:xfrm>
            <a:off x="2984865" y="5350431"/>
            <a:ext cx="3174267" cy="369332"/>
          </a:xfrm>
          <a:prstGeom prst="rect">
            <a:avLst/>
          </a:prstGeom>
          <a:noFill/>
        </p:spPr>
        <p:txBody>
          <a:bodyPr wrap="none" rtlCol="0">
            <a:spAutoFit/>
          </a:bodyPr>
          <a:lstStyle/>
          <a:p>
            <a:r>
              <a:rPr lang="zh-CN" altLang="en-US" dirty="0"/>
              <a:t>图 </a:t>
            </a:r>
            <a:r>
              <a:rPr lang="en-US" altLang="zh-CN" dirty="0"/>
              <a:t>DNS</a:t>
            </a:r>
            <a:r>
              <a:rPr lang="zh-CN" altLang="en-US" dirty="0"/>
              <a:t>域名系统数据库示意图</a:t>
            </a:r>
          </a:p>
        </p:txBody>
      </p:sp>
      <p:grpSp>
        <p:nvGrpSpPr>
          <p:cNvPr id="11" name="组合 10">
            <a:extLst>
              <a:ext uri="{FF2B5EF4-FFF2-40B4-BE49-F238E27FC236}">
                <a16:creationId xmlns:a16="http://schemas.microsoft.com/office/drawing/2014/main" id="{839207F8-D169-E5E1-7F21-0CF8E99755FB}"/>
              </a:ext>
            </a:extLst>
          </p:cNvPr>
          <p:cNvGrpSpPr/>
          <p:nvPr/>
        </p:nvGrpSpPr>
        <p:grpSpPr>
          <a:xfrm>
            <a:off x="6911340" y="227965"/>
            <a:ext cx="2143125" cy="523240"/>
            <a:chOff x="3716" y="3214"/>
            <a:chExt cx="8453" cy="824"/>
          </a:xfrm>
        </p:grpSpPr>
        <p:sp>
          <p:nvSpPr>
            <p:cNvPr id="12" name="文本框 11">
              <a:extLst>
                <a:ext uri="{FF2B5EF4-FFF2-40B4-BE49-F238E27FC236}">
                  <a16:creationId xmlns:a16="http://schemas.microsoft.com/office/drawing/2014/main" id="{A28A039D-0D1E-7634-6D08-A773EA30FD0F}"/>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a:extLst>
                <a:ext uri="{FF2B5EF4-FFF2-40B4-BE49-F238E27FC236}">
                  <a16:creationId xmlns:a16="http://schemas.microsoft.com/office/drawing/2014/main" id="{5C2DF913-953E-03AD-7710-BEA4CF3D6BA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0137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510778" y="1645305"/>
            <a:ext cx="8293893" cy="3970318"/>
          </a:xfrm>
          <a:prstGeom prst="rect">
            <a:avLst/>
          </a:prstGeom>
          <a:noFill/>
        </p:spPr>
        <p:txBody>
          <a:bodyPr wrap="square" rtlCol="0">
            <a:spAutoFit/>
          </a:bodyPr>
          <a:lstStyle/>
          <a:p>
            <a:pPr marR="15875" indent="228600" algn="just">
              <a:tabLst>
                <a:tab pos="-1714500" algn="l"/>
              </a:tabLst>
            </a:pPr>
            <a:r>
              <a:rPr lang="zh-CN" altLang="zh-CN" sz="1800" kern="100" dirty="0">
                <a:effectLst/>
                <a:latin typeface="汉仪雅酷黑 65W" panose="020B0604020202020204" charset="-122"/>
                <a:ea typeface="汉仪雅酷黑 65W" panose="020B0604020202020204" charset="-122"/>
              </a:rPr>
              <a:t>统一资源定位符（</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）是对可以从互联网上得到的资源的位置和访问方法的一种简洁的表示，是互联网上标准资源的地址。互联网上的每个文件都有一个唯一的</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a:t>
            </a:r>
            <a:r>
              <a:rPr lang="zh-CN" altLang="en-US" sz="1800" kern="100" dirty="0">
                <a:effectLst/>
                <a:latin typeface="汉仪雅酷黑 65W" panose="020B0604020202020204" charset="-122"/>
                <a:ea typeface="汉仪雅酷黑 65W" panose="020B0604020202020204" charset="-122"/>
              </a:rPr>
              <a:t>表明了</a:t>
            </a:r>
            <a:r>
              <a:rPr lang="zh-CN" altLang="zh-CN" sz="1800" kern="100" dirty="0">
                <a:effectLst/>
                <a:latin typeface="汉仪雅酷黑 65W" panose="020B0604020202020204" charset="-122"/>
                <a:ea typeface="汉仪雅酷黑 65W" panose="020B0604020202020204" charset="-122"/>
              </a:rPr>
              <a:t>文件的位置以及</a:t>
            </a:r>
            <a:r>
              <a:rPr lang="zh-CN" altLang="en-US" sz="1800" kern="100" dirty="0">
                <a:effectLst/>
                <a:latin typeface="汉仪雅酷黑 65W" panose="020B0604020202020204" charset="-122"/>
                <a:ea typeface="汉仪雅酷黑 65W" panose="020B0604020202020204" charset="-122"/>
              </a:rPr>
              <a:t>浏览器对该文件的处理逻辑</a:t>
            </a:r>
            <a:r>
              <a:rPr lang="zh-CN" altLang="zh-CN" sz="1800" kern="100" dirty="0">
                <a:effectLst/>
                <a:latin typeface="汉仪雅酷黑 65W" panose="020B0604020202020204" charset="-122"/>
                <a:ea typeface="汉仪雅酷黑 65W" panose="020B0604020202020204" charset="-122"/>
              </a:rPr>
              <a:t>。</a:t>
            </a:r>
          </a:p>
          <a:p>
            <a:pPr marR="15875" indent="228600" algn="just">
              <a:tabLst>
                <a:tab pos="-1714500" algn="l"/>
              </a:tabLst>
            </a:pPr>
            <a:r>
              <a:rPr lang="zh-CN" altLang="zh-CN" sz="1800" kern="100" dirty="0">
                <a:effectLst/>
                <a:latin typeface="汉仪雅酷黑 65W" panose="020B0604020202020204" charset="-122"/>
                <a:ea typeface="汉仪雅酷黑 65W" panose="020B0604020202020204" charset="-122"/>
              </a:rPr>
              <a:t>使用</a:t>
            </a:r>
            <a:r>
              <a:rPr lang="en-US" altLang="zh-CN" sz="1800" kern="100" dirty="0">
                <a:effectLst/>
                <a:latin typeface="汉仪雅酷黑 65W" panose="020B0604020202020204" charset="-122"/>
                <a:ea typeface="汉仪雅酷黑 65W" panose="020B0604020202020204" charset="-122"/>
              </a:rPr>
              <a:t>HTML</a:t>
            </a:r>
            <a:r>
              <a:rPr lang="zh-CN" altLang="zh-CN" sz="1800" kern="100" dirty="0">
                <a:effectLst/>
                <a:latin typeface="汉仪雅酷黑 65W" panose="020B0604020202020204" charset="-122"/>
                <a:ea typeface="汉仪雅酷黑 65W" panose="020B0604020202020204" charset="-122"/>
              </a:rPr>
              <a:t>编写的内容称为</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文档</a:t>
            </a:r>
            <a:r>
              <a:rPr lang="zh-CN" altLang="en-US" kern="100" dirty="0">
                <a:latin typeface="汉仪雅酷黑 65W" panose="020B0604020202020204" charset="-122"/>
                <a:ea typeface="汉仪雅酷黑 65W" panose="020B0604020202020204" charset="-122"/>
              </a:rPr>
              <a:t>。</a:t>
            </a:r>
            <a:r>
              <a:rPr lang="en-US" altLang="zh-CN" kern="100" dirty="0">
                <a:latin typeface="汉仪雅酷黑 65W" panose="020B0604020202020204" charset="-122"/>
                <a:ea typeface="汉仪雅酷黑 65W" panose="020B0604020202020204" charset="-122"/>
              </a:rPr>
              <a:t>Web</a:t>
            </a:r>
            <a:r>
              <a:rPr lang="zh-CN" altLang="en-US" kern="100" dirty="0">
                <a:latin typeface="汉仪雅酷黑 65W" panose="020B0604020202020204" charset="-122"/>
                <a:ea typeface="汉仪雅酷黑 65W" panose="020B0604020202020204" charset="-122"/>
              </a:rPr>
              <a:t>文档</a:t>
            </a:r>
            <a:r>
              <a:rPr lang="zh-CN" altLang="zh-CN" sz="1800" kern="100" dirty="0">
                <a:effectLst/>
                <a:latin typeface="汉仪雅酷黑 65W" panose="020B0604020202020204" charset="-122"/>
                <a:ea typeface="汉仪雅酷黑 65W" panose="020B0604020202020204" charset="-122"/>
              </a:rPr>
              <a:t>实际上是文本文件，经浏览器编译后映射成</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网页。它以图像的方式表现在屏幕上。</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是一个用来确定</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上某</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文档资源地址的字符串。</a:t>
            </a:r>
            <a:r>
              <a:rPr lang="zh-CN" altLang="en-US" sz="1800" kern="100" dirty="0">
                <a:effectLst/>
                <a:latin typeface="汉仪雅酷黑 65W" panose="020B0604020202020204" charset="-122"/>
                <a:ea typeface="汉仪雅酷黑 65W" panose="020B0604020202020204" charset="-122"/>
              </a:rPr>
              <a:t>通常将</a:t>
            </a:r>
            <a:r>
              <a:rPr lang="en-GB"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称作“</a:t>
            </a:r>
            <a:r>
              <a:rPr lang="en-GB"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地址”。</a:t>
            </a:r>
          </a:p>
          <a:p>
            <a:pPr marR="15875" indent="228600" algn="just">
              <a:tabLst>
                <a:tab pos="-1714500" algn="l"/>
              </a:tabLst>
            </a:pPr>
            <a:r>
              <a:rPr lang="zh-CN" altLang="zh-CN" sz="1800" kern="100" dirty="0">
                <a:effectLst/>
                <a:latin typeface="汉仪雅酷黑 65W" panose="020B0604020202020204" charset="-122"/>
                <a:ea typeface="汉仪雅酷黑 65W" panose="020B0604020202020204" charset="-122"/>
              </a:rPr>
              <a:t>当用户访问</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网上一个网页或其他网络资源时，通常首先需要在浏览器上键入想访问网页的</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。输入</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并按回车键后，</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的服务器名部分被名为“域名系统”的分布于全球的域名服务器解析，解析结果是域名服务器找到的域名对应的</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地址。接下来的步骤是向在那个</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地址工作的服务器发送一个</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请求。通常情况下，</a:t>
            </a:r>
            <a:r>
              <a:rPr lang="en-US" altLang="zh-CN" sz="1800" kern="100" dirty="0">
                <a:effectLst/>
                <a:latin typeface="汉仪雅酷黑 65W" panose="020B0604020202020204" charset="-122"/>
                <a:ea typeface="汉仪雅酷黑 65W" panose="020B0604020202020204" charset="-122"/>
              </a:rPr>
              <a:t>HTML</a:t>
            </a:r>
            <a:r>
              <a:rPr lang="zh-CN" altLang="zh-CN" sz="1800" kern="100" dirty="0">
                <a:effectLst/>
                <a:latin typeface="汉仪雅酷黑 65W" panose="020B0604020202020204" charset="-122"/>
                <a:ea typeface="汉仪雅酷黑 65W" panose="020B0604020202020204" charset="-122"/>
              </a:rPr>
              <a:t>文本、图片和构成该网页的一切其他文件很快会被获取并发送回用户。网络浏览器接下来的工作是把</a:t>
            </a:r>
            <a:r>
              <a:rPr lang="en-US" altLang="zh-CN" sz="1800" kern="100" dirty="0">
                <a:effectLst/>
                <a:latin typeface="汉仪雅酷黑 65W" panose="020B0604020202020204" charset="-122"/>
                <a:ea typeface="汉仪雅酷黑 65W" panose="020B0604020202020204" charset="-122"/>
              </a:rPr>
              <a:t>HTML</a:t>
            </a:r>
            <a:r>
              <a:rPr lang="zh-CN" altLang="zh-CN" sz="1800" kern="100" dirty="0">
                <a:effectLst/>
                <a:latin typeface="汉仪雅酷黑 65W" panose="020B0604020202020204" charset="-122"/>
                <a:ea typeface="汉仪雅酷黑 65W" panose="020B0604020202020204" charset="-122"/>
              </a:rPr>
              <a:t>和其他接收到的文件所描述的内容，加上图像、链接和</a:t>
            </a:r>
            <a:r>
              <a:rPr lang="zh-CN" altLang="en-US" sz="1800" kern="100" dirty="0">
                <a:effectLst/>
                <a:latin typeface="汉仪雅酷黑 65W" panose="020B0604020202020204" charset="-122"/>
                <a:ea typeface="汉仪雅酷黑 65W" panose="020B0604020202020204" charset="-122"/>
              </a:rPr>
              <a:t>其他必需的</a:t>
            </a:r>
            <a:r>
              <a:rPr lang="zh-CN" altLang="zh-CN" sz="1800" kern="100" dirty="0">
                <a:effectLst/>
                <a:latin typeface="汉仪雅酷黑 65W" panose="020B0604020202020204" charset="-122"/>
                <a:ea typeface="汉仪雅酷黑 65W" panose="020B0604020202020204" charset="-122"/>
              </a:rPr>
              <a:t>资源并显示给用户。这些就构成了用户所看到的“网页”。</a:t>
            </a:r>
          </a:p>
        </p:txBody>
      </p:sp>
      <p:sp>
        <p:nvSpPr>
          <p:cNvPr id="6" name="文本框 5">
            <a:extLst>
              <a:ext uri="{FF2B5EF4-FFF2-40B4-BE49-F238E27FC236}">
                <a16:creationId xmlns:a16="http://schemas.microsoft.com/office/drawing/2014/main" id="{35835E0D-296D-5E94-6540-0C9357BB2787}"/>
              </a:ext>
            </a:extLst>
          </p:cNvPr>
          <p:cNvSpPr txBox="1"/>
          <p:nvPr/>
        </p:nvSpPr>
        <p:spPr>
          <a:xfrm>
            <a:off x="629919" y="116459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 URL</a:t>
            </a: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grpSp>
        <p:nvGrpSpPr>
          <p:cNvPr id="7" name="组合 6">
            <a:extLst>
              <a:ext uri="{FF2B5EF4-FFF2-40B4-BE49-F238E27FC236}">
                <a16:creationId xmlns:a16="http://schemas.microsoft.com/office/drawing/2014/main" id="{9D2F8F4D-868F-DBB3-8CCD-99D0C4E86D6C}"/>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C10C1966-4FFA-065A-BE00-54098F142988}"/>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55E8EAFE-2E9F-726D-EE20-B51C3A6218F0}"/>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0095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510778" y="2114312"/>
            <a:ext cx="8293893" cy="2585323"/>
          </a:xfrm>
          <a:prstGeom prst="rect">
            <a:avLst/>
          </a:prstGeom>
          <a:noFill/>
        </p:spPr>
        <p:txBody>
          <a:bodyPr wrap="square" rtlCol="0">
            <a:spAutoFit/>
          </a:bodyPr>
          <a:lstStyle/>
          <a:p>
            <a:pPr marR="15875" indent="228600" algn="just">
              <a:tabLst>
                <a:tab pos="-1714500" algn="l"/>
              </a:tabLst>
            </a:pPr>
            <a:r>
              <a:rPr lang="zh-CN" altLang="en-US" sz="1800" kern="100" dirty="0">
                <a:effectLst/>
                <a:latin typeface="汉仪雅酷黑 65W" panose="020B0604020202020204" charset="-122"/>
                <a:ea typeface="汉仪雅酷黑 65W" panose="020B0604020202020204" charset="-122"/>
              </a:rPr>
              <a:t>下面给出一个</a:t>
            </a:r>
            <a:r>
              <a:rPr lang="en-US" altLang="zh-CN" sz="1800" kern="100" dirty="0">
                <a:effectLst/>
                <a:latin typeface="汉仪雅酷黑 65W" panose="020B0604020202020204" charset="-122"/>
                <a:ea typeface="汉仪雅酷黑 65W" panose="020B0604020202020204" charset="-122"/>
              </a:rPr>
              <a:t>URL</a:t>
            </a:r>
            <a:r>
              <a:rPr lang="zh-CN" altLang="en-US" sz="1800" kern="100" dirty="0">
                <a:effectLst/>
                <a:latin typeface="汉仪雅酷黑 65W" panose="020B0604020202020204" charset="-122"/>
                <a:ea typeface="汉仪雅酷黑 65W" panose="020B0604020202020204" charset="-122"/>
              </a:rPr>
              <a:t>来进行结构分析。</a:t>
            </a:r>
            <a:endParaRPr lang="en-US" altLang="zh-CN" sz="1800" kern="100" dirty="0">
              <a:effectLst/>
              <a:latin typeface="汉仪雅酷黑 65W" panose="020B0604020202020204" charset="-122"/>
              <a:ea typeface="汉仪雅酷黑 65W" panose="020B0604020202020204" charset="-122"/>
            </a:endParaRPr>
          </a:p>
          <a:p>
            <a:pPr marR="15875" indent="228600" algn="just">
              <a:tabLst>
                <a:tab pos="-1714500" algn="l"/>
              </a:tabLst>
            </a:pPr>
            <a:endParaRPr lang="zh-CN" altLang="en-US" sz="1800" kern="100" dirty="0">
              <a:effectLst/>
              <a:latin typeface="汉仪雅酷黑 65W" panose="020B0604020202020204" charset="-122"/>
              <a:ea typeface="汉仪雅酷黑 65W" panose="020B0604020202020204" charset="-122"/>
            </a:endParaRPr>
          </a:p>
          <a:p>
            <a:pPr marR="15875" indent="228600" algn="just">
              <a:tabLst>
                <a:tab pos="-1714500" algn="l"/>
              </a:tabLst>
            </a:pPr>
            <a:r>
              <a:rPr lang="en-US" altLang="zh-CN" sz="1800" kern="100" dirty="0">
                <a:solidFill>
                  <a:srgbClr val="00B0F0"/>
                </a:solidFill>
                <a:effectLst/>
                <a:latin typeface="汉仪雅酷黑 65W" panose="020B0604020202020204" charset="-122"/>
                <a:ea typeface="汉仪雅酷黑 65W" panose="020B0604020202020204" charset="-122"/>
                <a:hlinkClick r:id="rId8">
                  <a:extLst>
                    <a:ext uri="{A12FA001-AC4F-418D-AE19-62706E023703}">
                      <ahyp:hlinkClr xmlns:ahyp="http://schemas.microsoft.com/office/drawing/2018/hyperlinkcolor" val="tx"/>
                    </a:ext>
                  </a:extLst>
                </a:hlinkClick>
              </a:rPr>
              <a:t>http://www.hnust.edu.cn/chinese/index.html</a:t>
            </a:r>
            <a:endParaRPr lang="en-US" altLang="zh-CN" sz="1800" kern="100" dirty="0">
              <a:solidFill>
                <a:srgbClr val="00B0F0"/>
              </a:solidFill>
              <a:effectLst/>
              <a:latin typeface="汉仪雅酷黑 65W" panose="020B0604020202020204" charset="-122"/>
              <a:ea typeface="汉仪雅酷黑 65W" panose="020B0604020202020204" charset="-122"/>
            </a:endParaRPr>
          </a:p>
          <a:p>
            <a:pPr marR="15875" indent="2286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28600" algn="just">
              <a:tabLst>
                <a:tab pos="-1714500" algn="l"/>
              </a:tabLst>
            </a:pPr>
            <a:r>
              <a:rPr lang="zh-CN" altLang="en-US" sz="1800" kern="100" dirty="0">
                <a:effectLst/>
                <a:latin typeface="汉仪雅酷黑 65W" panose="020B0604020202020204" charset="-122"/>
                <a:ea typeface="汉仪雅酷黑 65W" panose="020B0604020202020204" charset="-122"/>
              </a:rPr>
              <a:t>此处列举的</a:t>
            </a:r>
            <a:r>
              <a:rPr lang="en-US" altLang="zh-CN" sz="1800" kern="100" dirty="0">
                <a:effectLst/>
                <a:latin typeface="汉仪雅酷黑 65W" panose="020B0604020202020204" charset="-122"/>
                <a:ea typeface="汉仪雅酷黑 65W" panose="020B0604020202020204" charset="-122"/>
              </a:rPr>
              <a:t>URL</a:t>
            </a:r>
            <a:r>
              <a:rPr lang="zh-CN" altLang="en-US" sz="1800" kern="100" dirty="0">
                <a:effectLst/>
                <a:latin typeface="汉仪雅酷黑 65W" panose="020B0604020202020204" charset="-122"/>
                <a:ea typeface="汉仪雅酷黑 65W" panose="020B0604020202020204" charset="-122"/>
              </a:rPr>
              <a:t>指明采用的传输协议是</a:t>
            </a:r>
            <a:r>
              <a:rPr lang="en-US" altLang="zh-CN" sz="1800" kern="100" dirty="0">
                <a:effectLst/>
                <a:latin typeface="汉仪雅酷黑 65W" panose="020B0604020202020204" charset="-122"/>
                <a:ea typeface="汉仪雅酷黑 65W" panose="020B0604020202020204" charset="-122"/>
              </a:rPr>
              <a:t>HTTP</a:t>
            </a:r>
            <a:r>
              <a:rPr lang="zh-CN" altLang="en-US" sz="1800" kern="100" dirty="0">
                <a:effectLst/>
                <a:latin typeface="汉仪雅酷黑 65W" panose="020B0604020202020204" charset="-122"/>
                <a:ea typeface="汉仪雅酷黑 65W" panose="020B0604020202020204" charset="-122"/>
              </a:rPr>
              <a:t>，冒号之后的双斜杠说明后面的对象是一个</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资源。该资源位于域名为</a:t>
            </a:r>
            <a:r>
              <a:rPr lang="en-US" altLang="zh-CN" sz="1800" kern="100" dirty="0">
                <a:effectLst/>
                <a:latin typeface="汉仪雅酷黑 65W" panose="020B0604020202020204" charset="-122"/>
                <a:ea typeface="汉仪雅酷黑 65W" panose="020B0604020202020204" charset="-122"/>
              </a:rPr>
              <a:t>www.hnust.edu.cn</a:t>
            </a:r>
            <a:r>
              <a:rPr lang="zh-CN" altLang="en-US" sz="1800" kern="100" dirty="0">
                <a:effectLst/>
                <a:latin typeface="汉仪雅酷黑 65W" panose="020B0604020202020204" charset="-122"/>
                <a:ea typeface="汉仪雅酷黑 65W" panose="020B0604020202020204" charset="-122"/>
              </a:rPr>
              <a:t>的</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服务器上，并位于该服务器信息发布根目录的子目录</a:t>
            </a:r>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chinese</a:t>
            </a:r>
            <a:r>
              <a:rPr lang="zh-CN" altLang="en-US" sz="1800" kern="100" dirty="0">
                <a:effectLst/>
                <a:latin typeface="汉仪雅酷黑 65W" panose="020B0604020202020204" charset="-122"/>
                <a:ea typeface="汉仪雅酷黑 65W" panose="020B0604020202020204" charset="-122"/>
              </a:rPr>
              <a:t>之下，该资源文档的文件名为</a:t>
            </a:r>
            <a:r>
              <a:rPr lang="en-US" altLang="zh-CN" sz="1800" kern="100" dirty="0">
                <a:effectLst/>
                <a:latin typeface="汉仪雅酷黑 65W" panose="020B0604020202020204" charset="-122"/>
                <a:ea typeface="汉仪雅酷黑 65W" panose="020B0604020202020204" charset="-122"/>
              </a:rPr>
              <a:t>index.html</a:t>
            </a:r>
            <a:r>
              <a:rPr lang="zh-CN" altLang="en-US" sz="1800" kern="100" dirty="0">
                <a:effectLst/>
                <a:latin typeface="汉仪雅酷黑 65W" panose="020B0604020202020204" charset="-122"/>
                <a:ea typeface="汉仪雅酷黑 65W" panose="020B0604020202020204" charset="-122"/>
              </a:rPr>
              <a:t>。</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sp>
        <p:nvSpPr>
          <p:cNvPr id="6" name="文本框 5">
            <a:extLst>
              <a:ext uri="{FF2B5EF4-FFF2-40B4-BE49-F238E27FC236}">
                <a16:creationId xmlns:a16="http://schemas.microsoft.com/office/drawing/2014/main" id="{35835E0D-296D-5E94-6540-0C9357BB2787}"/>
              </a:ext>
            </a:extLst>
          </p:cNvPr>
          <p:cNvSpPr txBox="1"/>
          <p:nvPr/>
        </p:nvSpPr>
        <p:spPr>
          <a:xfrm>
            <a:off x="629919" y="116459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 URL</a:t>
            </a: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grpSp>
        <p:nvGrpSpPr>
          <p:cNvPr id="7" name="组合 6">
            <a:extLst>
              <a:ext uri="{FF2B5EF4-FFF2-40B4-BE49-F238E27FC236}">
                <a16:creationId xmlns:a16="http://schemas.microsoft.com/office/drawing/2014/main" id="{614F3361-C747-313D-02E2-1648256A0F7B}"/>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E102D554-C0D0-7C4F-0BB7-25D67C1A2015}"/>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1EFE6059-7574-F7FE-4834-40A044557346}"/>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50265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1.3 HTTP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510778" y="2114312"/>
            <a:ext cx="8293893" cy="2585323"/>
          </a:xfrm>
          <a:prstGeom prst="rect">
            <a:avLst/>
          </a:prstGeom>
          <a:noFill/>
        </p:spPr>
        <p:txBody>
          <a:bodyPr wrap="square" rtlCol="0">
            <a:spAutoFit/>
          </a:bodyPr>
          <a:lstStyle/>
          <a:p>
            <a:pPr indent="225425" algn="just"/>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协议即</a:t>
            </a:r>
            <a:r>
              <a:rPr lang="zh-CN" altLang="zh-CN" sz="1800" kern="100" dirty="0">
                <a:solidFill>
                  <a:srgbClr val="FF0000"/>
                </a:solidFill>
                <a:effectLst/>
                <a:latin typeface="汉仪雅酷黑 65W" panose="020B0604020202020204" charset="-122"/>
                <a:ea typeface="汉仪雅酷黑 65W" panose="020B0604020202020204" charset="-122"/>
              </a:rPr>
              <a:t>超文本传输协议</a:t>
            </a:r>
            <a:r>
              <a:rPr lang="zh-CN" altLang="zh-CN" sz="1800" kern="100" dirty="0">
                <a:effectLst/>
                <a:latin typeface="汉仪雅酷黑 65W" panose="020B0604020202020204" charset="-122"/>
                <a:ea typeface="汉仪雅酷黑 65W" panose="020B0604020202020204" charset="-122"/>
              </a:rPr>
              <a:t>，是专门为</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设计的一种网络通信协议。</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协议位于</a:t>
            </a:r>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的应用层。客户端浏览器与</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服务器通过</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协议进行交互</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协议是</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的基本通信协议，</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服务器和浏览器采用</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协议来传输</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文档。</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文档可以包含图像、图形、音频、视频、超文本等信息。</a:t>
            </a:r>
          </a:p>
          <a:p>
            <a:pPr indent="225425" algn="just"/>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协议在</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上</a:t>
            </a:r>
            <a:r>
              <a:rPr lang="zh-CN" altLang="zh-CN" sz="1800" kern="100" dirty="0">
                <a:solidFill>
                  <a:srgbClr val="FF0000"/>
                </a:solidFill>
                <a:effectLst/>
                <a:latin typeface="汉仪雅酷黑 65W" panose="020B0604020202020204" charset="-122"/>
                <a:ea typeface="汉仪雅酷黑 65W" panose="020B0604020202020204" charset="-122"/>
              </a:rPr>
              <a:t>通常采用</a:t>
            </a:r>
            <a:r>
              <a:rPr lang="en-US" altLang="zh-CN" sz="1800" kern="100" dirty="0">
                <a:solidFill>
                  <a:srgbClr val="FF0000"/>
                </a:solidFill>
                <a:effectLst/>
                <a:latin typeface="汉仪雅酷黑 65W" panose="020B0604020202020204" charset="-122"/>
                <a:ea typeface="汉仪雅酷黑 65W" panose="020B0604020202020204" charset="-122"/>
              </a:rPr>
              <a:t>TCP</a:t>
            </a:r>
            <a:r>
              <a:rPr lang="zh-CN" altLang="zh-CN" sz="1800" kern="100" dirty="0">
                <a:solidFill>
                  <a:srgbClr val="FF0000"/>
                </a:solidFill>
                <a:effectLst/>
                <a:latin typeface="汉仪雅酷黑 65W" panose="020B0604020202020204" charset="-122"/>
                <a:ea typeface="汉仪雅酷黑 65W" panose="020B0604020202020204" charset="-122"/>
              </a:rPr>
              <a:t>连接，默认使用</a:t>
            </a:r>
            <a:r>
              <a:rPr lang="en-US" altLang="zh-CN" sz="1800" kern="100" dirty="0">
                <a:solidFill>
                  <a:srgbClr val="FF0000"/>
                </a:solidFill>
                <a:effectLst/>
                <a:latin typeface="汉仪雅酷黑 65W" panose="020B0604020202020204" charset="-122"/>
                <a:ea typeface="汉仪雅酷黑 65W" panose="020B0604020202020204" charset="-122"/>
              </a:rPr>
              <a:t>80</a:t>
            </a:r>
            <a:r>
              <a:rPr lang="zh-CN" altLang="zh-CN" sz="1800" kern="100" dirty="0">
                <a:solidFill>
                  <a:srgbClr val="FF0000"/>
                </a:solidFill>
                <a:effectLst/>
                <a:latin typeface="汉仪雅酷黑 65W" panose="020B0604020202020204" charset="-122"/>
                <a:ea typeface="汉仪雅酷黑 65W" panose="020B0604020202020204" charset="-122"/>
              </a:rPr>
              <a:t>端口</a:t>
            </a:r>
            <a:r>
              <a:rPr lang="zh-CN" altLang="zh-CN" sz="1800" kern="100" dirty="0">
                <a:effectLst/>
                <a:latin typeface="汉仪雅酷黑 65W" panose="020B0604020202020204" charset="-122"/>
                <a:ea typeface="汉仪雅酷黑 65W" panose="020B0604020202020204" charset="-122"/>
              </a:rPr>
              <a:t>。另外，客户端浏览器与</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服务器的</a:t>
            </a:r>
            <a:r>
              <a:rPr lang="en-US" altLang="zh-CN" sz="1800" kern="100" dirty="0">
                <a:effectLst/>
                <a:latin typeface="汉仪雅酷黑 65W" panose="020B0604020202020204" charset="-122"/>
                <a:ea typeface="汉仪雅酷黑 65W" panose="020B0604020202020204" charset="-122"/>
              </a:rPr>
              <a:t>TCP</a:t>
            </a:r>
            <a:r>
              <a:rPr lang="zh-CN" altLang="zh-CN" sz="1800" kern="100" dirty="0">
                <a:effectLst/>
                <a:latin typeface="汉仪雅酷黑 65W" panose="020B0604020202020204" charset="-122"/>
                <a:ea typeface="汉仪雅酷黑 65W" panose="020B0604020202020204" charset="-122"/>
              </a:rPr>
              <a:t>连接仅能处理一次事务。一旦事务处理结束，此次连接</a:t>
            </a:r>
            <a:r>
              <a:rPr lang="zh-CN" altLang="en-US" sz="1800" kern="100" dirty="0">
                <a:effectLst/>
                <a:latin typeface="汉仪雅酷黑 65W" panose="020B0604020202020204" charset="-122"/>
                <a:ea typeface="汉仪雅酷黑 65W" panose="020B0604020202020204" charset="-122"/>
              </a:rPr>
              <a:t>会立刻</a:t>
            </a:r>
            <a:r>
              <a:rPr lang="zh-CN" altLang="zh-CN" sz="1800" kern="100" dirty="0">
                <a:effectLst/>
                <a:latin typeface="汉仪雅酷黑 65W" panose="020B0604020202020204" charset="-122"/>
                <a:ea typeface="汉仪雅酷黑 65W" panose="020B0604020202020204" charset="-122"/>
              </a:rPr>
              <a:t>断开。</a:t>
            </a:r>
            <a:endParaRPr lang="en-US" altLang="zh-CN" sz="1800" kern="100" dirty="0">
              <a:effectLst/>
              <a:latin typeface="汉仪雅酷黑 65W" panose="020B0604020202020204" charset="-122"/>
              <a:ea typeface="汉仪雅酷黑 65W" panose="020B0604020202020204" charset="-122"/>
            </a:endParaRPr>
          </a:p>
          <a:p>
            <a:pPr indent="225425" algn="just"/>
            <a:r>
              <a:rPr lang="zh-CN" altLang="zh-CN" sz="1800" kern="100" dirty="0">
                <a:effectLst/>
                <a:latin typeface="汉仪雅酷黑 65W" panose="020B0604020202020204" charset="-122"/>
                <a:ea typeface="汉仪雅酷黑 65W" panose="020B0604020202020204" charset="-122"/>
              </a:rPr>
              <a:t>下面分四个步骤描述</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所定义的一次事务处理。</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DDE7B2B7-BCE5-86B0-5E61-5065D87A62C8}"/>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754375E3-6585-EFC7-F06B-DDF1F6EB0417}"/>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27AEC138-D2A1-30BE-CDF9-1734102E58F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8570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0"/>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1"/>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2"/>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3"/>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grpSp>
        <p:nvGrpSpPr>
          <p:cNvPr id="7" name="组合 6"/>
          <p:cNvGrpSpPr/>
          <p:nvPr/>
        </p:nvGrpSpPr>
        <p:grpSpPr>
          <a:xfrm>
            <a:off x="6911340" y="227965"/>
            <a:ext cx="2143125" cy="523240"/>
            <a:chOff x="3716" y="3214"/>
            <a:chExt cx="8453" cy="824"/>
          </a:xfrm>
        </p:grpSpPr>
        <p:sp>
          <p:nvSpPr>
            <p:cNvPr id="8" name="文本框 7"/>
            <p:cNvSpPr txBox="1"/>
            <p:nvPr>
              <p:custDataLst>
                <p:tags r:id="rId8"/>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8"/>
          <p:cNvPicPr>
            <a:picLocks noChangeAspect="1"/>
          </p:cNvPicPr>
          <p:nvPr/>
        </p:nvPicPr>
        <p:blipFill>
          <a:blip r:embed="rId15"/>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r>
              <a:rPr lang="zh-CN" altLang="en-US" sz="2000">
                <a:solidFill>
                  <a:schemeClr val="bg1"/>
                </a:solidFill>
                <a:latin typeface="汉仪雅酷黑 65W" panose="020B0604020202020204" charset="-122"/>
                <a:ea typeface="汉仪雅酷黑 65W" panose="020B0604020202020204" charset="-122"/>
              </a:rPr>
              <a:t>本章学习目标</a:t>
            </a:r>
          </a:p>
        </p:txBody>
      </p:sp>
      <p:sp>
        <p:nvSpPr>
          <p:cNvPr id="16" name="文本框 15"/>
          <p:cNvSpPr txBox="1"/>
          <p:nvPr/>
        </p:nvSpPr>
        <p:spPr>
          <a:xfrm>
            <a:off x="1976755" y="1845310"/>
            <a:ext cx="4763770" cy="2399665"/>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rPr>
              <a:t></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了解计算机网络的发展过程。</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掌握计算机网络的基础知识。</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Internet</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和</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的基本概念。</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应用开发的相关技术。</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Internet</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和</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的基本原理。</a:t>
            </a:r>
          </a:p>
        </p:txBody>
      </p:sp>
      <p:cxnSp>
        <p:nvCxnSpPr>
          <p:cNvPr id="17" name="直接连接符 16"/>
          <p:cNvCxnSpPr/>
          <p:nvPr/>
        </p:nvCxnSpPr>
        <p:spPr>
          <a:xfrm>
            <a:off x="1976755" y="236728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
            </p:custDataLst>
          </p:nvPr>
        </p:nvCxnSpPr>
        <p:spPr>
          <a:xfrm>
            <a:off x="1981200" y="283845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4"/>
            </p:custDataLst>
          </p:nvPr>
        </p:nvCxnSpPr>
        <p:spPr>
          <a:xfrm>
            <a:off x="1981200" y="328676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a:off x="1981200" y="373507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6"/>
            </p:custDataLst>
          </p:nvPr>
        </p:nvCxnSpPr>
        <p:spPr>
          <a:xfrm>
            <a:off x="1981200" y="4206240"/>
            <a:ext cx="5034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custDataLst>
              <p:tags r:id="rId7"/>
            </p:custDataLst>
          </p:nvPr>
        </p:nvPicPr>
        <p:blipFill>
          <a:blip r:embed="rId16"/>
          <a:stretch>
            <a:fillRect/>
          </a:stretch>
        </p:blipFill>
        <p:spPr>
          <a:xfrm>
            <a:off x="144145" y="104140"/>
            <a:ext cx="1975485" cy="494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1.3 HTTP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346200"/>
            <a:ext cx="8293893" cy="4524315"/>
          </a:xfrm>
          <a:prstGeom prst="rect">
            <a:avLst/>
          </a:prstGeom>
          <a:noFill/>
        </p:spPr>
        <p:txBody>
          <a:bodyPr wrap="square" rtlCol="0">
            <a:spAutoFit/>
          </a:bodyPr>
          <a:lstStyle/>
          <a:p>
            <a:pPr indent="226060" algn="just"/>
            <a:r>
              <a:rPr lang="zh-CN" altLang="zh-CN" sz="1800" b="1" kern="100" dirty="0">
                <a:effectLst/>
                <a:latin typeface="汉仪雅酷黑 65W" panose="020B0604020202020204" charset="-122"/>
                <a:ea typeface="汉仪雅酷黑 65W" panose="020B0604020202020204" charset="-122"/>
              </a:rPr>
              <a:t>步骤</a:t>
            </a:r>
            <a:r>
              <a:rPr lang="en-US" altLang="zh-CN" sz="1800" b="1"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：客户端浏览器与</a:t>
            </a:r>
            <a:r>
              <a:rPr lang="en-US" altLang="zh-CN" sz="1800" b="1" kern="100" dirty="0">
                <a:effectLst/>
                <a:latin typeface="汉仪雅酷黑 65W" panose="020B0604020202020204" charset="-122"/>
                <a:ea typeface="汉仪雅酷黑 65W" panose="020B0604020202020204" charset="-122"/>
              </a:rPr>
              <a:t>Web</a:t>
            </a:r>
            <a:r>
              <a:rPr lang="zh-CN" altLang="zh-CN" sz="1800" b="1" kern="100" dirty="0">
                <a:effectLst/>
                <a:latin typeface="汉仪雅酷黑 65W" panose="020B0604020202020204" charset="-122"/>
                <a:ea typeface="汉仪雅酷黑 65W" panose="020B0604020202020204" charset="-122"/>
              </a:rPr>
              <a:t>服务器建立连接</a:t>
            </a:r>
            <a:endParaRPr lang="zh-CN" altLang="zh-CN" sz="1800" kern="100" dirty="0">
              <a:effectLst/>
              <a:latin typeface="汉仪雅酷黑 65W" panose="020B0604020202020204" charset="-122"/>
              <a:ea typeface="汉仪雅酷黑 65W" panose="020B0604020202020204" charset="-122"/>
            </a:endParaRPr>
          </a:p>
          <a:p>
            <a:pPr indent="225425" algn="just"/>
            <a:r>
              <a:rPr lang="zh-CN" altLang="zh-CN" sz="1800" kern="100" dirty="0">
                <a:effectLst/>
                <a:latin typeface="汉仪雅酷黑 65W" panose="020B0604020202020204" charset="-122"/>
                <a:ea typeface="汉仪雅酷黑 65W" panose="020B0604020202020204" charset="-122"/>
              </a:rPr>
              <a:t>客户端与服务器交换信息前，首先必须建立</a:t>
            </a:r>
            <a:r>
              <a:rPr lang="en-US" altLang="zh-CN" sz="1800" kern="100" dirty="0">
                <a:effectLst/>
                <a:latin typeface="汉仪雅酷黑 65W" panose="020B0604020202020204" charset="-122"/>
                <a:ea typeface="汉仪雅酷黑 65W" panose="020B0604020202020204" charset="-122"/>
              </a:rPr>
              <a:t>TCP</a:t>
            </a:r>
            <a:r>
              <a:rPr lang="zh-CN" altLang="zh-CN" sz="1800" kern="100" dirty="0">
                <a:effectLst/>
                <a:latin typeface="汉仪雅酷黑 65W" panose="020B0604020202020204" charset="-122"/>
                <a:ea typeface="汉仪雅酷黑 65W" panose="020B0604020202020204" charset="-122"/>
              </a:rPr>
              <a:t>连接。通信双方的应用程序采用唯一的端口号</a:t>
            </a:r>
            <a:r>
              <a:rPr lang="en-US" altLang="zh-CN" sz="1800" kern="100" dirty="0">
                <a:effectLst/>
                <a:latin typeface="汉仪雅酷黑 65W" panose="020B0604020202020204" charset="-122"/>
                <a:ea typeface="汉仪雅酷黑 65W" panose="020B0604020202020204" charset="-122"/>
              </a:rPr>
              <a:t>80</a:t>
            </a:r>
            <a:r>
              <a:rPr lang="zh-CN" altLang="zh-CN" sz="1800" kern="100" dirty="0">
                <a:effectLst/>
                <a:latin typeface="汉仪雅酷黑 65W" panose="020B0604020202020204" charset="-122"/>
                <a:ea typeface="汉仪雅酷黑 65W" panose="020B0604020202020204" charset="-122"/>
              </a:rPr>
              <a:t>来区别不同的协议。</a:t>
            </a:r>
          </a:p>
          <a:p>
            <a:pPr indent="226060" algn="just"/>
            <a:r>
              <a:rPr lang="zh-CN" altLang="zh-CN" sz="1800" b="1" kern="100" dirty="0">
                <a:effectLst/>
                <a:latin typeface="汉仪雅酷黑 65W" panose="020B0604020202020204" charset="-122"/>
                <a:ea typeface="汉仪雅酷黑 65W" panose="020B0604020202020204" charset="-122"/>
              </a:rPr>
              <a:t>步骤</a:t>
            </a:r>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：客户端浏览器向</a:t>
            </a:r>
            <a:r>
              <a:rPr lang="en-US" altLang="zh-CN" sz="1800" b="1" kern="100" dirty="0">
                <a:effectLst/>
                <a:latin typeface="汉仪雅酷黑 65W" panose="020B0604020202020204" charset="-122"/>
                <a:ea typeface="汉仪雅酷黑 65W" panose="020B0604020202020204" charset="-122"/>
              </a:rPr>
              <a:t>Web</a:t>
            </a:r>
            <a:r>
              <a:rPr lang="zh-CN" altLang="zh-CN" sz="1800" b="1" kern="100" dirty="0">
                <a:effectLst/>
                <a:latin typeface="汉仪雅酷黑 65W" panose="020B0604020202020204" charset="-122"/>
                <a:ea typeface="汉仪雅酷黑 65W" panose="020B0604020202020204" charset="-122"/>
              </a:rPr>
              <a:t>服务器提出请求，在请求中指明所要求的特定文件</a:t>
            </a:r>
            <a:endParaRPr lang="zh-CN" altLang="zh-CN" sz="1800" kern="100" dirty="0">
              <a:effectLst/>
              <a:latin typeface="汉仪雅酷黑 65W" panose="020B0604020202020204" charset="-122"/>
              <a:ea typeface="汉仪雅酷黑 65W" panose="020B0604020202020204" charset="-122"/>
            </a:endParaRPr>
          </a:p>
          <a:p>
            <a:pPr indent="225425" algn="just"/>
            <a:r>
              <a:rPr lang="zh-CN" altLang="zh-CN" sz="1800" kern="100" dirty="0">
                <a:effectLst/>
                <a:latin typeface="汉仪雅酷黑 65W" panose="020B0604020202020204" charset="-122"/>
                <a:ea typeface="汉仪雅酷黑 65W" panose="020B0604020202020204" charset="-122"/>
              </a:rPr>
              <a:t>每一个客户端向</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服务器提出的请求均以命令（如</a:t>
            </a:r>
            <a:r>
              <a:rPr lang="en-US" altLang="zh-CN" sz="1800" kern="100" dirty="0">
                <a:effectLst/>
                <a:latin typeface="汉仪雅酷黑 65W" panose="020B0604020202020204" charset="-122"/>
                <a:ea typeface="汉仪雅酷黑 65W" panose="020B0604020202020204" charset="-122"/>
              </a:rPr>
              <a:t>GET</a:t>
            </a:r>
            <a:r>
              <a:rPr lang="zh-CN" altLang="zh-CN" sz="1800" kern="100" dirty="0">
                <a:effectLst/>
                <a:latin typeface="汉仪雅酷黑 65W" panose="020B0604020202020204" charset="-122"/>
                <a:ea typeface="汉仪雅酷黑 65W" panose="020B0604020202020204" charset="-122"/>
              </a:rPr>
              <a:t>或</a:t>
            </a:r>
            <a:r>
              <a:rPr lang="en-US" altLang="zh-CN" sz="1800" kern="100" dirty="0">
                <a:effectLst/>
                <a:latin typeface="汉仪雅酷黑 65W" panose="020B0604020202020204" charset="-122"/>
                <a:ea typeface="汉仪雅酷黑 65W" panose="020B0604020202020204" charset="-122"/>
              </a:rPr>
              <a:t>POST</a:t>
            </a:r>
            <a:r>
              <a:rPr lang="zh-CN" altLang="zh-CN" sz="1800" kern="100" dirty="0">
                <a:effectLst/>
                <a:latin typeface="汉仪雅酷黑 65W" panose="020B0604020202020204" charset="-122"/>
                <a:ea typeface="汉仪雅酷黑 65W" panose="020B0604020202020204" charset="-122"/>
              </a:rPr>
              <a:t>）开始，后跟</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。浏览器一般要在上述信息中补充其所采用的</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版本号（如</a:t>
            </a:r>
            <a:r>
              <a:rPr lang="en-US" altLang="zh-CN" sz="1800" kern="100" dirty="0">
                <a:effectLst/>
                <a:latin typeface="汉仪雅酷黑 65W" panose="020B0604020202020204" charset="-122"/>
                <a:ea typeface="汉仪雅酷黑 65W" panose="020B0604020202020204" charset="-122"/>
              </a:rPr>
              <a:t>HTTP 1.0</a:t>
            </a:r>
            <a:r>
              <a:rPr lang="zh-CN" altLang="zh-CN" sz="1800" kern="100" dirty="0">
                <a:effectLst/>
                <a:latin typeface="汉仪雅酷黑 65W" panose="020B0604020202020204" charset="-122"/>
                <a:ea typeface="汉仪雅酷黑 65W" panose="020B0604020202020204" charset="-122"/>
              </a:rPr>
              <a:t>）。命令、</a:t>
            </a:r>
            <a:r>
              <a:rPr lang="en-US" altLang="zh-CN" sz="1800" kern="100" dirty="0">
                <a:effectLst/>
                <a:latin typeface="汉仪雅酷黑 65W" panose="020B0604020202020204" charset="-122"/>
                <a:ea typeface="汉仪雅酷黑 65W" panose="020B0604020202020204" charset="-122"/>
              </a:rPr>
              <a:t>URL</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版本号组合在一起，就构成了向</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服务器提交的请求行消息（</a:t>
            </a:r>
            <a:r>
              <a:rPr lang="en-US" altLang="zh-CN" sz="1800" kern="100" dirty="0">
                <a:effectLst/>
                <a:latin typeface="汉仪雅酷黑 65W" panose="020B0604020202020204" charset="-122"/>
                <a:ea typeface="汉仪雅酷黑 65W" panose="020B0604020202020204" charset="-122"/>
              </a:rPr>
              <a:t>request-line</a:t>
            </a:r>
            <a:r>
              <a:rPr lang="zh-CN" altLang="zh-CN" sz="1800" kern="100" dirty="0">
                <a:effectLst/>
                <a:latin typeface="汉仪雅酷黑 65W" panose="020B0604020202020204" charset="-122"/>
                <a:ea typeface="汉仪雅酷黑 65W" panose="020B0604020202020204" charset="-122"/>
              </a:rPr>
              <a:t>）。</a:t>
            </a:r>
          </a:p>
          <a:p>
            <a:pPr indent="226060" algn="just"/>
            <a:r>
              <a:rPr lang="zh-CN" altLang="zh-CN" sz="1800" b="1" kern="100" dirty="0">
                <a:effectLst/>
                <a:latin typeface="汉仪雅酷黑 65W" panose="020B0604020202020204" charset="-122"/>
                <a:ea typeface="汉仪雅酷黑 65W" panose="020B0604020202020204" charset="-122"/>
              </a:rPr>
              <a:t>步骤</a:t>
            </a:r>
            <a:r>
              <a:rPr lang="en-US" altLang="zh-CN" sz="1800" b="1" kern="100" dirty="0">
                <a:effectLst/>
                <a:latin typeface="汉仪雅酷黑 65W" panose="020B0604020202020204" charset="-122"/>
                <a:ea typeface="汉仪雅酷黑 65W" panose="020B0604020202020204" charset="-122"/>
              </a:rPr>
              <a:t>3</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Web</a:t>
            </a:r>
            <a:r>
              <a:rPr lang="zh-CN" altLang="zh-CN" sz="1800" b="1" kern="100" dirty="0">
                <a:effectLst/>
                <a:latin typeface="汉仪雅酷黑 65W" panose="020B0604020202020204" charset="-122"/>
                <a:ea typeface="汉仪雅酷黑 65W" panose="020B0604020202020204" charset="-122"/>
              </a:rPr>
              <a:t>服务器响应客户端浏览器的请求</a:t>
            </a:r>
            <a:endParaRPr lang="zh-CN" altLang="zh-CN" sz="1800" kern="100" dirty="0">
              <a:effectLst/>
              <a:latin typeface="汉仪雅酷黑 65W" panose="020B0604020202020204" charset="-122"/>
              <a:ea typeface="汉仪雅酷黑 65W" panose="020B0604020202020204" charset="-122"/>
            </a:endParaRPr>
          </a:p>
          <a:p>
            <a:pPr indent="225425" algn="just"/>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服务器接收并理解了请求消息后，便用</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响应消息来应答请求。响应消息通常以</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版本号开始，后面跟着三位状态码、说明状态的原因短语，最后再加上请求实体，也就是</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文档。</a:t>
            </a:r>
            <a:r>
              <a:rPr lang="en-US" altLang="zh-CN" sz="1800" kern="100" dirty="0">
                <a:effectLst/>
                <a:latin typeface="汉仪雅酷黑 65W" panose="020B0604020202020204" charset="-122"/>
                <a:ea typeface="汉仪雅酷黑 65W" panose="020B0604020202020204" charset="-122"/>
              </a:rPr>
              <a:t>HTTP</a:t>
            </a:r>
            <a:r>
              <a:rPr lang="zh-CN" altLang="zh-CN" sz="1800" kern="100" dirty="0">
                <a:effectLst/>
                <a:latin typeface="汉仪雅酷黑 65W" panose="020B0604020202020204" charset="-122"/>
                <a:ea typeface="汉仪雅酷黑 65W" panose="020B0604020202020204" charset="-122"/>
              </a:rPr>
              <a:t>版本号、状态码、原因短语合在一起构成了状态行消息（</a:t>
            </a:r>
            <a:r>
              <a:rPr lang="en-US" altLang="zh-CN" sz="1800" kern="100" dirty="0">
                <a:effectLst/>
                <a:latin typeface="汉仪雅酷黑 65W" panose="020B0604020202020204" charset="-122"/>
                <a:ea typeface="汉仪雅酷黑 65W" panose="020B0604020202020204" charset="-122"/>
              </a:rPr>
              <a:t>status-line</a:t>
            </a:r>
            <a:r>
              <a:rPr lang="zh-CN" altLang="zh-CN" sz="1800" kern="100" dirty="0">
                <a:effectLst/>
                <a:latin typeface="汉仪雅酷黑 65W" panose="020B0604020202020204" charset="-122"/>
                <a:ea typeface="汉仪雅酷黑 65W" panose="020B0604020202020204" charset="-122"/>
              </a:rPr>
              <a:t>），而实体则是客户端真正要求传输的</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文档。</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7662B13A-5E7B-7A5F-4C97-0F4F4677EC24}"/>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3B7437C3-8E8F-E853-7D3A-F2CBED55018E}"/>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2A6A2D45-E07F-88DA-D19F-7367EF3C86FD}"/>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3134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1.3 HTTP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00685" y="2361019"/>
            <a:ext cx="8293893" cy="1754326"/>
          </a:xfrm>
          <a:prstGeom prst="rect">
            <a:avLst/>
          </a:prstGeom>
          <a:noFill/>
        </p:spPr>
        <p:txBody>
          <a:bodyPr wrap="square" rtlCol="0">
            <a:spAutoFit/>
          </a:bodyPr>
          <a:lstStyle/>
          <a:p>
            <a:pPr indent="226060" algn="just"/>
            <a:r>
              <a:rPr lang="zh-CN" altLang="zh-CN" sz="1800" b="1" kern="100" dirty="0">
                <a:effectLst/>
                <a:latin typeface="汉仪雅酷黑 65W" panose="020B0604020202020204" charset="-122"/>
                <a:ea typeface="汉仪雅酷黑 65W" panose="020B0604020202020204" charset="-122"/>
              </a:rPr>
              <a:t>步骤</a:t>
            </a:r>
            <a:r>
              <a:rPr lang="en-US" altLang="zh-CN" sz="1800" b="1" kern="100" dirty="0">
                <a:effectLst/>
                <a:latin typeface="汉仪雅酷黑 65W" panose="020B0604020202020204" charset="-122"/>
                <a:ea typeface="汉仪雅酷黑 65W" panose="020B0604020202020204" charset="-122"/>
              </a:rPr>
              <a:t>4</a:t>
            </a:r>
            <a:r>
              <a:rPr lang="zh-CN" altLang="zh-CN" sz="1800" b="1" kern="100" dirty="0">
                <a:effectLst/>
                <a:latin typeface="汉仪雅酷黑 65W" panose="020B0604020202020204" charset="-122"/>
                <a:ea typeface="汉仪雅酷黑 65W" panose="020B0604020202020204" charset="-122"/>
              </a:rPr>
              <a:t>：客户端浏览器与</a:t>
            </a:r>
            <a:r>
              <a:rPr lang="en-US" altLang="zh-CN" sz="1800" b="1" kern="100" dirty="0">
                <a:effectLst/>
                <a:latin typeface="汉仪雅酷黑 65W" panose="020B0604020202020204" charset="-122"/>
                <a:ea typeface="汉仪雅酷黑 65W" panose="020B0604020202020204" charset="-122"/>
              </a:rPr>
              <a:t>Web</a:t>
            </a:r>
            <a:r>
              <a:rPr lang="zh-CN" altLang="zh-CN" sz="1800" b="1" kern="100" dirty="0">
                <a:effectLst/>
                <a:latin typeface="汉仪雅酷黑 65W" panose="020B0604020202020204" charset="-122"/>
                <a:ea typeface="汉仪雅酷黑 65W" panose="020B0604020202020204" charset="-122"/>
              </a:rPr>
              <a:t>服务器断开连接</a:t>
            </a:r>
            <a:endParaRPr lang="zh-CN" altLang="zh-CN" sz="1800" kern="100" dirty="0">
              <a:effectLst/>
              <a:latin typeface="汉仪雅酷黑 65W" panose="020B0604020202020204" charset="-122"/>
              <a:ea typeface="汉仪雅酷黑 65W" panose="020B0604020202020204" charset="-122"/>
            </a:endParaRPr>
          </a:p>
          <a:p>
            <a:pPr indent="225425" algn="just"/>
            <a:r>
              <a:rPr lang="zh-CN" altLang="zh-CN" sz="1800" kern="100" dirty="0">
                <a:effectLst/>
                <a:latin typeface="汉仪雅酷黑 65W" panose="020B0604020202020204" charset="-122"/>
                <a:ea typeface="汉仪雅酷黑 65W" panose="020B0604020202020204" charset="-122"/>
              </a:rPr>
              <a:t>当</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服务器响应了客户端的请求后，</a:t>
            </a:r>
            <a:r>
              <a:rPr lang="en-US" altLang="zh-CN" sz="1800" kern="100" dirty="0">
                <a:effectLst/>
                <a:latin typeface="汉仪雅酷黑 65W" panose="020B0604020202020204" charset="-122"/>
                <a:ea typeface="汉仪雅酷黑 65W" panose="020B0604020202020204" charset="-122"/>
              </a:rPr>
              <a:t>也</a:t>
            </a:r>
            <a:r>
              <a:rPr lang="zh-CN" altLang="zh-CN" sz="1800" kern="100" dirty="0">
                <a:effectLst/>
                <a:latin typeface="汉仪雅酷黑 65W" panose="020B0604020202020204" charset="-122"/>
                <a:ea typeface="汉仪雅酷黑 65W" panose="020B0604020202020204" charset="-122"/>
              </a:rPr>
              <a:t>就是传输完状态</a:t>
            </a:r>
            <a:r>
              <a:rPr lang="en-US" altLang="zh-CN" sz="1800" kern="100" dirty="0">
                <a:effectLst/>
                <a:latin typeface="汉仪雅酷黑 65W" panose="020B0604020202020204" charset="-122"/>
                <a:ea typeface="汉仪雅酷黑 65W" panose="020B0604020202020204" charset="-122"/>
              </a:rPr>
              <a:t>行</a:t>
            </a:r>
            <a:r>
              <a:rPr lang="zh-CN" altLang="zh-CN" sz="1800" kern="100" dirty="0">
                <a:effectLst/>
                <a:latin typeface="汉仪雅酷黑 65W" panose="020B0604020202020204" charset="-122"/>
                <a:ea typeface="汉仪雅酷黑 65W" panose="020B0604020202020204" charset="-122"/>
              </a:rPr>
              <a:t>消息和文档资源之后，将马上断开与客户端的</a:t>
            </a:r>
            <a:r>
              <a:rPr lang="en-US" altLang="zh-CN" sz="1800" kern="100" dirty="0">
                <a:effectLst/>
                <a:latin typeface="汉仪雅酷黑 65W" panose="020B0604020202020204" charset="-122"/>
                <a:ea typeface="汉仪雅酷黑 65W" panose="020B0604020202020204" charset="-122"/>
              </a:rPr>
              <a:t>TCP</a:t>
            </a:r>
            <a:r>
              <a:rPr lang="zh-CN" altLang="zh-CN" sz="1800" kern="100" dirty="0">
                <a:effectLst/>
                <a:latin typeface="汉仪雅酷黑 65W" panose="020B0604020202020204" charset="-122"/>
                <a:ea typeface="汉仪雅酷黑 65W" panose="020B0604020202020204" charset="-122"/>
              </a:rPr>
              <a:t>连接。无论是服务器还是客户端都有意外连接断开的处理，从而中止当前的事务处理。最终浏览器解析从</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服务器上传输过来的、以</a:t>
            </a:r>
            <a:r>
              <a:rPr lang="en-US" altLang="zh-CN" sz="1800" kern="100" dirty="0">
                <a:effectLst/>
                <a:latin typeface="汉仪雅酷黑 65W" panose="020B0604020202020204" charset="-122"/>
                <a:ea typeface="汉仪雅酷黑 65W" panose="020B0604020202020204" charset="-122"/>
              </a:rPr>
              <a:t>HTML</a:t>
            </a:r>
            <a:r>
              <a:rPr lang="zh-CN" altLang="zh-CN" sz="1800" kern="100" dirty="0">
                <a:effectLst/>
                <a:latin typeface="汉仪雅酷黑 65W" panose="020B0604020202020204" charset="-122"/>
                <a:ea typeface="汉仪雅酷黑 65W" panose="020B0604020202020204" charset="-122"/>
              </a:rPr>
              <a:t>形式出现的响应内容，并以网页的方式显示在客户端浏览器上。</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965F1353-1ECB-EACC-79E5-5019DCB0A8D4}"/>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3CDA5BE4-E607-DB20-6668-01CBD96BA626}"/>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386E5744-9CC8-448C-C0BE-350A9E6D413E}"/>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68187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1.4 W</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应用开发技术概述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2089358"/>
            <a:ext cx="8293893" cy="2308324"/>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一个大型的“</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应用”通常包含大量的文件，用户每次访问</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服务器都可能涉及多个文件，可能的文件类型如下：</a:t>
            </a:r>
          </a:p>
          <a:p>
            <a:pPr marL="342900" lvl="0" indent="-342900" algn="just">
              <a:buFont typeface="+mj-lt"/>
              <a:buAutoNum type="arabicPeriod"/>
            </a:pPr>
            <a:r>
              <a:rPr lang="zh-CN" altLang="zh-CN" sz="1800" kern="100" dirty="0">
                <a:effectLst/>
                <a:latin typeface="汉仪雅酷黑 65W" panose="020B0604020202020204" charset="-122"/>
                <a:ea typeface="汉仪雅酷黑 65W" panose="020B0604020202020204" charset="-122"/>
              </a:rPr>
              <a:t>大量的网页文件：主要是为用户展示信息。</a:t>
            </a:r>
          </a:p>
          <a:p>
            <a:pPr marL="342900" lvl="0" indent="-342900" algn="just">
              <a:buFont typeface="+mj-lt"/>
              <a:buAutoNum type="arabicPeriod"/>
            </a:pPr>
            <a:r>
              <a:rPr lang="zh-CN" altLang="zh-CN" sz="1800" kern="100" dirty="0">
                <a:effectLst/>
                <a:latin typeface="汉仪雅酷黑 65W" panose="020B0604020202020204" charset="-122"/>
                <a:ea typeface="汉仪雅酷黑 65W" panose="020B0604020202020204" charset="-122"/>
              </a:rPr>
              <a:t>网页的格式文件：既可以与网页文件放在一起，也可以放在单独的文件中。</a:t>
            </a:r>
          </a:p>
          <a:p>
            <a:pPr marL="342900" lvl="0" indent="-342900" algn="just">
              <a:buFont typeface="+mj-lt"/>
              <a:buAutoNum type="arabicPeriod"/>
            </a:pPr>
            <a:r>
              <a:rPr lang="zh-CN" altLang="zh-CN" sz="1800" kern="100" dirty="0">
                <a:effectLst/>
                <a:latin typeface="汉仪雅酷黑 65W" panose="020B0604020202020204" charset="-122"/>
                <a:ea typeface="汉仪雅酷黑 65W" panose="020B0604020202020204" charset="-122"/>
              </a:rPr>
              <a:t>资源文件：网页中用到的图像、音频、视频等资源。</a:t>
            </a:r>
          </a:p>
          <a:p>
            <a:pPr marL="342900" lvl="0" indent="-342900" algn="just">
              <a:buFont typeface="+mj-lt"/>
              <a:buAutoNum type="arabicPeriod"/>
            </a:pPr>
            <a:r>
              <a:rPr lang="zh-CN" altLang="zh-CN" sz="1800" kern="100" dirty="0">
                <a:effectLst/>
                <a:latin typeface="汉仪雅酷黑 65W" panose="020B0604020202020204" charset="-122"/>
                <a:ea typeface="汉仪雅酷黑 65W" panose="020B0604020202020204" charset="-122"/>
              </a:rPr>
              <a:t>配置文件：声明网页的相关信息</a:t>
            </a:r>
            <a:r>
              <a:rPr lang="zh-CN" altLang="en-US" sz="1800" kern="100" dirty="0">
                <a:effectLst/>
                <a:latin typeface="汉仪雅酷黑 65W" panose="020B0604020202020204" charset="-122"/>
                <a:ea typeface="汉仪雅酷黑 65W" panose="020B0604020202020204" charset="-122"/>
              </a:rPr>
              <a:t>以及</a:t>
            </a:r>
            <a:r>
              <a:rPr lang="zh-CN" altLang="zh-CN" sz="1800" kern="100" dirty="0">
                <a:effectLst/>
                <a:latin typeface="汉仪雅酷黑 65W" panose="020B0604020202020204" charset="-122"/>
                <a:ea typeface="汉仪雅酷黑 65W" panose="020B0604020202020204" charset="-122"/>
              </a:rPr>
              <a:t>所在运行环境的要求等。</a:t>
            </a:r>
          </a:p>
          <a:p>
            <a:pPr marL="342900" lvl="0" indent="-342900" algn="just">
              <a:buFont typeface="+mj-lt"/>
              <a:buAutoNum type="arabicPeriod"/>
            </a:pPr>
            <a:r>
              <a:rPr lang="zh-CN" altLang="zh-CN" sz="1800" kern="100" dirty="0">
                <a:effectLst/>
                <a:latin typeface="汉仪雅酷黑 65W" panose="020B0604020202020204" charset="-122"/>
                <a:ea typeface="汉仪雅酷黑 65W" panose="020B0604020202020204" charset="-122"/>
              </a:rPr>
              <a:t>处理文件：对用户的请求进行处理，或供网页调用，或访问数据库等。</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44F9C300-7597-C649-7D23-B786BD9D0879}"/>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943B7831-DC1C-DDC8-3020-FE336D0E3D04}"/>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ECFB8998-16E0-5AFF-9819-ABF23659A261}"/>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3379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1.4 W</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应用开发技术概述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725027"/>
            <a:ext cx="8293893" cy="3139321"/>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应用开发是本课程的基本任务。目前，</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应用开发的主流技术大体来说分为</a:t>
            </a:r>
            <a:r>
              <a:rPr lang="zh-CN" altLang="en-US" sz="1800" kern="100" dirty="0">
                <a:effectLst/>
                <a:latin typeface="汉仪雅酷黑 65W" panose="020B0604020202020204" charset="-122"/>
                <a:ea typeface="汉仪雅酷黑 65W" panose="020B0604020202020204" charset="-122"/>
              </a:rPr>
              <a:t>三种技术</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 </a:t>
            </a:r>
            <a:r>
              <a:rPr lang="en-US" altLang="zh-CN" sz="1800" kern="100" dirty="0" err="1">
                <a:effectLst/>
                <a:latin typeface="汉仪雅酷黑 65W" panose="020B0604020202020204" charset="-122"/>
                <a:ea typeface="汉仪雅酷黑 65W" panose="020B0604020202020204" charset="-122"/>
              </a:rPr>
              <a:t>Web、.NET、PHP</a:t>
            </a:r>
            <a:r>
              <a:rPr lang="zh-CN" altLang="zh-CN" sz="1800" kern="100" dirty="0">
                <a:effectLst/>
                <a:latin typeface="汉仪雅酷黑 65W" panose="020B0604020202020204" charset="-122"/>
                <a:ea typeface="汉仪雅酷黑 65W" panose="020B0604020202020204" charset="-122"/>
              </a:rPr>
              <a:t>。</a:t>
            </a:r>
          </a:p>
          <a:p>
            <a:pPr indent="266700" algn="just"/>
            <a:r>
              <a:rPr lang="en-US" altLang="zh-CN" sz="1800" kern="100" dirty="0">
                <a:effectLst/>
                <a:latin typeface="汉仪雅酷黑 65W" panose="020B0604020202020204" charset="-122"/>
                <a:ea typeface="汉仪雅酷黑 65W" panose="020B0604020202020204" charset="-122"/>
              </a:rPr>
              <a:t>PHP</a:t>
            </a:r>
            <a:r>
              <a:rPr lang="zh-CN" altLang="zh-CN" sz="1800" kern="100" dirty="0">
                <a:effectLst/>
                <a:latin typeface="汉仪雅酷黑 65W" panose="020B0604020202020204" charset="-122"/>
                <a:ea typeface="汉仪雅酷黑 65W" panose="020B0604020202020204" charset="-122"/>
              </a:rPr>
              <a:t>是一种解释执行的脚本语言，语法和</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语言类似，易学易用。</a:t>
            </a:r>
            <a:r>
              <a:rPr lang="en-US" altLang="zh-CN" sz="1800" kern="100" dirty="0">
                <a:effectLst/>
                <a:latin typeface="汉仪雅酷黑 65W" panose="020B0604020202020204" charset="-122"/>
                <a:ea typeface="汉仪雅酷黑 65W" panose="020B0604020202020204" charset="-122"/>
              </a:rPr>
              <a:t>PHP</a:t>
            </a:r>
            <a:r>
              <a:rPr lang="zh-CN" altLang="zh-CN" sz="1800" kern="100" dirty="0">
                <a:effectLst/>
                <a:latin typeface="汉仪雅酷黑 65W" panose="020B0604020202020204" charset="-122"/>
                <a:ea typeface="汉仪雅酷黑 65W" panose="020B0604020202020204" charset="-122"/>
              </a:rPr>
              <a:t>语言适合于快速开发中小型</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应用。使用</a:t>
            </a:r>
            <a:r>
              <a:rPr lang="en-US" altLang="zh-CN" sz="1800" kern="100" dirty="0">
                <a:effectLst/>
                <a:latin typeface="汉仪雅酷黑 65W" panose="020B0604020202020204" charset="-122"/>
                <a:ea typeface="汉仪雅酷黑 65W" panose="020B0604020202020204" charset="-122"/>
              </a:rPr>
              <a:t>LAMP</a:t>
            </a:r>
            <a:r>
              <a:rPr lang="zh-CN"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Linux+Apache+MYSQL+PHP</a:t>
            </a:r>
            <a:r>
              <a:rPr lang="zh-CN" altLang="zh-CN" sz="1800" kern="100" dirty="0">
                <a:effectLst/>
                <a:latin typeface="汉仪雅酷黑 65W" panose="020B0604020202020204" charset="-122"/>
                <a:ea typeface="汉仪雅酷黑 65W" panose="020B0604020202020204" charset="-122"/>
              </a:rPr>
              <a:t>）的开源框架在国外十分流行，常被用于开发和维护网站。</a:t>
            </a:r>
          </a:p>
          <a:p>
            <a:pPr indent="266700" algn="just"/>
            <a:r>
              <a:rPr lang="zh-CN" altLang="zh-CN" sz="1800" kern="100" dirty="0">
                <a:effectLst/>
                <a:latin typeface="汉仪雅酷黑 65W" panose="020B0604020202020204" charset="-122"/>
                <a:ea typeface="汉仪雅酷黑 65W" panose="020B0604020202020204" charset="-122"/>
              </a:rPr>
              <a:t>微软的</a:t>
            </a:r>
            <a:r>
              <a:rPr lang="en-US" altLang="zh-CN" sz="1800" kern="100" dirty="0">
                <a:effectLst/>
                <a:latin typeface="汉仪雅酷黑 65W" panose="020B0604020202020204" charset="-122"/>
                <a:ea typeface="汉仪雅酷黑 65W" panose="020B0604020202020204" charset="-122"/>
              </a:rPr>
              <a:t>.NET</a:t>
            </a:r>
            <a:r>
              <a:rPr lang="zh-CN" altLang="zh-CN" sz="1800" kern="100" dirty="0">
                <a:effectLst/>
                <a:latin typeface="汉仪雅酷黑 65W" panose="020B0604020202020204" charset="-122"/>
                <a:ea typeface="汉仪雅酷黑 65W" panose="020B0604020202020204" charset="-122"/>
              </a:rPr>
              <a:t>技术采用</a:t>
            </a:r>
            <a:r>
              <a:rPr lang="en-US" altLang="zh-CN" sz="1800" kern="100" dirty="0">
                <a:effectLst/>
                <a:latin typeface="汉仪雅酷黑 65W" panose="020B0604020202020204" charset="-122"/>
                <a:ea typeface="汉仪雅酷黑 65W" panose="020B0604020202020204" charset="-122"/>
              </a:rPr>
              <a:t>Windows Server + IIS + SQL Server + ASP</a:t>
            </a:r>
            <a:r>
              <a:rPr lang="zh-CN" altLang="zh-CN" sz="1800" kern="100" dirty="0">
                <a:effectLst/>
                <a:latin typeface="汉仪雅酷黑 65W" panose="020B0604020202020204" charset="-122"/>
                <a:ea typeface="汉仪雅酷黑 65W" panose="020B0604020202020204" charset="-122"/>
              </a:rPr>
              <a:t>的架构来开发</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应用。微软的</a:t>
            </a:r>
            <a:r>
              <a:rPr lang="en-US" altLang="zh-CN" sz="1800" kern="100" dirty="0">
                <a:effectLst/>
                <a:latin typeface="汉仪雅酷黑 65W" panose="020B0604020202020204" charset="-122"/>
                <a:ea typeface="汉仪雅酷黑 65W" panose="020B0604020202020204" charset="-122"/>
              </a:rPr>
              <a:t>.NET</a:t>
            </a:r>
            <a:r>
              <a:rPr lang="zh-CN" altLang="zh-CN" sz="1800" kern="100" dirty="0">
                <a:effectLst/>
                <a:latin typeface="汉仪雅酷黑 65W" panose="020B0604020202020204" charset="-122"/>
                <a:ea typeface="汉仪雅酷黑 65W" panose="020B0604020202020204" charset="-122"/>
              </a:rPr>
              <a:t>与微软的其他技术一样存在垄断性以及对平台的依赖性。微软的</a:t>
            </a:r>
            <a:r>
              <a:rPr lang="en-US" altLang="zh-CN" sz="1800" kern="100" dirty="0">
                <a:effectLst/>
                <a:latin typeface="汉仪雅酷黑 65W" panose="020B0604020202020204" charset="-122"/>
                <a:ea typeface="汉仪雅酷黑 65W" panose="020B0604020202020204" charset="-122"/>
              </a:rPr>
              <a:t>.NET</a:t>
            </a:r>
            <a:r>
              <a:rPr lang="zh-CN" altLang="zh-CN" sz="1800" kern="100" dirty="0">
                <a:effectLst/>
                <a:latin typeface="汉仪雅酷黑 65W" panose="020B0604020202020204" charset="-122"/>
                <a:ea typeface="汉仪雅酷黑 65W" panose="020B0604020202020204" charset="-122"/>
              </a:rPr>
              <a:t>技术入门比较容易，上手快捷。但由于</a:t>
            </a:r>
            <a:r>
              <a:rPr lang="en-US" altLang="zh-CN" sz="1800" kern="100" dirty="0">
                <a:effectLst/>
                <a:latin typeface="汉仪雅酷黑 65W" panose="020B0604020202020204" charset="-122"/>
                <a:ea typeface="汉仪雅酷黑 65W" panose="020B0604020202020204" charset="-122"/>
              </a:rPr>
              <a:t>Windows</a:t>
            </a:r>
            <a:r>
              <a:rPr lang="zh-CN" altLang="zh-CN" sz="1800" kern="100" dirty="0">
                <a:effectLst/>
                <a:latin typeface="汉仪雅酷黑 65W" panose="020B0604020202020204" charset="-122"/>
                <a:ea typeface="汉仪雅酷黑 65W" panose="020B0604020202020204" charset="-122"/>
              </a:rPr>
              <a:t>和</a:t>
            </a:r>
            <a:r>
              <a:rPr lang="en-US" altLang="zh-CN" sz="1800" kern="100" dirty="0">
                <a:effectLst/>
                <a:latin typeface="汉仪雅酷黑 65W" panose="020B0604020202020204" charset="-122"/>
                <a:ea typeface="汉仪雅酷黑 65W" panose="020B0604020202020204" charset="-122"/>
              </a:rPr>
              <a:t>SQL Server</a:t>
            </a:r>
            <a:r>
              <a:rPr lang="zh-CN" altLang="zh-CN" sz="1800" kern="100" dirty="0">
                <a:effectLst/>
                <a:latin typeface="汉仪雅酷黑 65W" panose="020B0604020202020204" charset="-122"/>
                <a:ea typeface="汉仪雅酷黑 65W" panose="020B0604020202020204" charset="-122"/>
              </a:rPr>
              <a:t>价格不菲，整个架构在性能上比起</a:t>
            </a:r>
            <a:r>
              <a:rPr lang="en-US" altLang="zh-CN" sz="1800" kern="100" dirty="0">
                <a:effectLst/>
                <a:latin typeface="汉仪雅酷黑 65W" panose="020B0604020202020204" charset="-122"/>
                <a:ea typeface="汉仪雅酷黑 65W" panose="020B0604020202020204" charset="-122"/>
              </a:rPr>
              <a:t>LAMP</a:t>
            </a:r>
            <a:r>
              <a:rPr lang="zh-CN" altLang="zh-CN" sz="1800" kern="100" dirty="0">
                <a:effectLst/>
                <a:latin typeface="汉仪雅酷黑 65W" panose="020B0604020202020204" charset="-122"/>
                <a:ea typeface="汉仪雅酷黑 65W" panose="020B0604020202020204" charset="-122"/>
              </a:rPr>
              <a:t>不仅没有什么优势，反而有成本上的劣势，在开发中小型</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应用领域，免费的</a:t>
            </a:r>
            <a:r>
              <a:rPr lang="en-US" altLang="zh-CN" sz="1800" kern="100" dirty="0">
                <a:effectLst/>
                <a:latin typeface="汉仪雅酷黑 65W" panose="020B0604020202020204" charset="-122"/>
                <a:ea typeface="汉仪雅酷黑 65W" panose="020B0604020202020204" charset="-122"/>
              </a:rPr>
              <a:t>LAMP</a:t>
            </a:r>
            <a:r>
              <a:rPr lang="zh-CN" altLang="zh-CN" sz="1800" kern="100" dirty="0">
                <a:effectLst/>
                <a:latin typeface="汉仪雅酷黑 65W" panose="020B0604020202020204" charset="-122"/>
                <a:ea typeface="汉仪雅酷黑 65W" panose="020B0604020202020204" charset="-122"/>
              </a:rPr>
              <a:t>是未来的趋势。</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A1EB2725-8663-85EA-DCD8-8D888FE1FEAF}"/>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E3277C10-395F-AEB9-F239-AF9225D78215}"/>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BADB6934-F485-EFDB-D02F-8C42F6C102CD}"/>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17353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1.4 W</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应用开发技术概述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869063"/>
            <a:ext cx="8293893" cy="2862322"/>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Java Web</a:t>
            </a:r>
            <a:r>
              <a:rPr lang="zh-CN" altLang="zh-CN" sz="1800" kern="100" dirty="0">
                <a:effectLst/>
                <a:latin typeface="汉仪雅酷黑 65W" panose="020B0604020202020204" charset="-122"/>
                <a:ea typeface="汉仪雅酷黑 65W" panose="020B0604020202020204" charset="-122"/>
              </a:rPr>
              <a:t>技术与前两项技术相比，在设计技术、跨平台、性能上都有优势。从程序设计技术方面上来说，</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相比</a:t>
            </a:r>
            <a:r>
              <a:rPr lang="en-US" altLang="zh-CN" sz="1800" kern="100" dirty="0">
                <a:effectLst/>
                <a:latin typeface="汉仪雅酷黑 65W" panose="020B0604020202020204" charset="-122"/>
                <a:ea typeface="汉仪雅酷黑 65W" panose="020B0604020202020204" charset="-122"/>
              </a:rPr>
              <a:t>PHP</a:t>
            </a:r>
            <a:r>
              <a:rPr lang="zh-CN" altLang="zh-CN" sz="1800" kern="100" dirty="0">
                <a:effectLst/>
                <a:latin typeface="汉仪雅酷黑 65W" panose="020B0604020202020204" charset="-122"/>
                <a:ea typeface="汉仪雅酷黑 65W" panose="020B0604020202020204" charset="-122"/>
              </a:rPr>
              <a:t>有明显的优势，</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使用的是面向对象的设计方法，而</a:t>
            </a:r>
            <a:r>
              <a:rPr lang="en-US" altLang="zh-CN" sz="1800" kern="100" dirty="0">
                <a:effectLst/>
                <a:latin typeface="汉仪雅酷黑 65W" panose="020B0604020202020204" charset="-122"/>
                <a:ea typeface="汉仪雅酷黑 65W" panose="020B0604020202020204" charset="-122"/>
              </a:rPr>
              <a:t>PHP</a:t>
            </a:r>
            <a:r>
              <a:rPr lang="zh-CN" altLang="zh-CN" sz="1800" kern="100" dirty="0">
                <a:effectLst/>
                <a:latin typeface="汉仪雅酷黑 65W" panose="020B0604020202020204" charset="-122"/>
                <a:ea typeface="汉仪雅酷黑 65W" panose="020B0604020202020204" charset="-122"/>
              </a:rPr>
              <a:t>还是采用面向过程的开发方法。</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对于跨平台的大型的企业应用系统来讲，</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几乎已经成为唯一的选择（微软</a:t>
            </a:r>
            <a:r>
              <a:rPr lang="en-US" altLang="zh-CN" sz="1800" kern="100" dirty="0">
                <a:effectLst/>
                <a:latin typeface="汉仪雅酷黑 65W" panose="020B0604020202020204" charset="-122"/>
                <a:ea typeface="汉仪雅酷黑 65W" panose="020B0604020202020204" charset="-122"/>
              </a:rPr>
              <a:t>.NET</a:t>
            </a:r>
            <a:r>
              <a:rPr lang="zh-CN" altLang="zh-CN" sz="1800" kern="100" dirty="0">
                <a:effectLst/>
                <a:latin typeface="汉仪雅酷黑 65W" panose="020B0604020202020204" charset="-122"/>
                <a:ea typeface="汉仪雅酷黑 65W" panose="020B0604020202020204" charset="-122"/>
              </a:rPr>
              <a:t>不支持跨平台），</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的理念是“一次编写，到处运行”。</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的数学计算和数据库访问在性能上都有优势。</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在应用框架底下的架构（</a:t>
            </a:r>
            <a:r>
              <a:rPr lang="en-US" altLang="zh-CN" sz="1800" kern="100" dirty="0">
                <a:effectLst/>
                <a:latin typeface="汉仪雅酷黑 65W" panose="020B0604020202020204" charset="-122"/>
                <a:ea typeface="汉仪雅酷黑 65W" panose="020B0604020202020204" charset="-122"/>
              </a:rPr>
              <a:t>JDK + Tomcat + + MySQL + JSP + JavaBean + Servlet</a:t>
            </a:r>
            <a:r>
              <a:rPr lang="zh-CN" altLang="zh-CN" sz="1800" kern="100" dirty="0">
                <a:effectLst/>
                <a:latin typeface="汉仪雅酷黑 65W" panose="020B0604020202020204" charset="-122"/>
                <a:ea typeface="汉仪雅酷黑 65W" panose="020B0604020202020204" charset="-122"/>
              </a:rPr>
              <a:t>）远胜过</a:t>
            </a:r>
            <a:r>
              <a:rPr lang="en-US" altLang="zh-CN" sz="1800" kern="100" dirty="0" err="1">
                <a:effectLst/>
                <a:latin typeface="汉仪雅酷黑 65W" panose="020B0604020202020204" charset="-122"/>
                <a:ea typeface="汉仪雅酷黑 65W" panose="020B0604020202020204" charset="-122"/>
              </a:rPr>
              <a:t>其他</a:t>
            </a:r>
            <a:r>
              <a:rPr lang="zh-CN" altLang="zh-CN" sz="1800" kern="100" dirty="0">
                <a:effectLst/>
                <a:latin typeface="汉仪雅酷黑 65W" panose="020B0604020202020204" charset="-122"/>
                <a:ea typeface="汉仪雅酷黑 65W" panose="020B0604020202020204" charset="-122"/>
              </a:rPr>
              <a:t>语言。</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的框架适应大型的协同编程开发，系统可复用性好。因此</a:t>
            </a:r>
            <a:r>
              <a:rPr lang="en-US" altLang="zh-CN" sz="1800" kern="100" dirty="0">
                <a:effectLst/>
                <a:latin typeface="汉仪雅酷黑 65W" panose="020B0604020202020204" charset="-122"/>
                <a:ea typeface="汉仪雅酷黑 65W" panose="020B0604020202020204" charset="-122"/>
              </a:rPr>
              <a:t>Java Web</a:t>
            </a:r>
            <a:r>
              <a:rPr lang="zh-CN" altLang="zh-CN" sz="1800" kern="100" dirty="0">
                <a:effectLst/>
                <a:latin typeface="汉仪雅酷黑 65W" panose="020B0604020202020204" charset="-122"/>
                <a:ea typeface="汉仪雅酷黑 65W" panose="020B0604020202020204" charset="-122"/>
              </a:rPr>
              <a:t>技术适合于开发大中型</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a:t>
            </a: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4B506E41-7B04-6946-1F39-BB7331B1AC07}"/>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CAB77B22-CE85-6E2B-503C-3A87D6992234}"/>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D582DA44-3491-EC97-6DDD-BBDBA13F5068}"/>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94704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1.4 W</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应用开发技术概述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425053" y="1681956"/>
            <a:ext cx="8293893" cy="3693319"/>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Java Web</a:t>
            </a:r>
            <a:r>
              <a:rPr lang="zh-CN" altLang="zh-CN" sz="1800" kern="100" dirty="0">
                <a:effectLst/>
                <a:latin typeface="汉仪雅酷黑 65W" panose="020B0604020202020204" charset="-122"/>
                <a:ea typeface="汉仪雅酷黑 65W" panose="020B0604020202020204" charset="-122"/>
              </a:rPr>
              <a:t>技术与前两项技术相比，在设计技术、跨平台、性能上都有优势。从程序设计技术方面上来说，</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相比</a:t>
            </a:r>
            <a:r>
              <a:rPr lang="en-US" altLang="zh-CN" sz="1800" kern="100" dirty="0">
                <a:effectLst/>
                <a:latin typeface="汉仪雅酷黑 65W" panose="020B0604020202020204" charset="-122"/>
                <a:ea typeface="汉仪雅酷黑 65W" panose="020B0604020202020204" charset="-122"/>
              </a:rPr>
              <a:t>PHP</a:t>
            </a:r>
            <a:r>
              <a:rPr lang="zh-CN" altLang="zh-CN" sz="1800" kern="100" dirty="0">
                <a:effectLst/>
                <a:latin typeface="汉仪雅酷黑 65W" panose="020B0604020202020204" charset="-122"/>
                <a:ea typeface="汉仪雅酷黑 65W" panose="020B0604020202020204" charset="-122"/>
              </a:rPr>
              <a:t>有明显的优势，</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使用的是面向对象的设计方法，而</a:t>
            </a:r>
            <a:r>
              <a:rPr lang="en-US" altLang="zh-CN" sz="1800" kern="100" dirty="0">
                <a:effectLst/>
                <a:latin typeface="汉仪雅酷黑 65W" panose="020B0604020202020204" charset="-122"/>
                <a:ea typeface="汉仪雅酷黑 65W" panose="020B0604020202020204" charset="-122"/>
              </a:rPr>
              <a:t>PHP</a:t>
            </a:r>
            <a:r>
              <a:rPr lang="zh-CN" altLang="zh-CN" sz="1800" kern="100" dirty="0">
                <a:effectLst/>
                <a:latin typeface="汉仪雅酷黑 65W" panose="020B0604020202020204" charset="-122"/>
                <a:ea typeface="汉仪雅酷黑 65W" panose="020B0604020202020204" charset="-122"/>
              </a:rPr>
              <a:t>还是采用面向过程的开发方法。</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对于跨平台的大型的企业应用系统来讲，</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几乎已经成为唯一的选择（微软</a:t>
            </a:r>
            <a:r>
              <a:rPr lang="en-US" altLang="zh-CN" sz="1800" kern="100" dirty="0">
                <a:effectLst/>
                <a:latin typeface="汉仪雅酷黑 65W" panose="020B0604020202020204" charset="-122"/>
                <a:ea typeface="汉仪雅酷黑 65W" panose="020B0604020202020204" charset="-122"/>
              </a:rPr>
              <a:t>.NET</a:t>
            </a:r>
            <a:r>
              <a:rPr lang="zh-CN" altLang="zh-CN" sz="1800" kern="100" dirty="0">
                <a:effectLst/>
                <a:latin typeface="汉仪雅酷黑 65W" panose="020B0604020202020204" charset="-122"/>
                <a:ea typeface="汉仪雅酷黑 65W" panose="020B0604020202020204" charset="-122"/>
              </a:rPr>
              <a:t>不支持跨平台），</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的理念是“一次编写，到处运行”。</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的数学计算和数据库访问在性能上都有优势。</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在应用框架底下的架构（</a:t>
            </a:r>
            <a:r>
              <a:rPr lang="en-US" altLang="zh-CN" sz="1800" kern="100" dirty="0">
                <a:effectLst/>
                <a:latin typeface="汉仪雅酷黑 65W" panose="020B0604020202020204" charset="-122"/>
                <a:ea typeface="汉仪雅酷黑 65W" panose="020B0604020202020204" charset="-122"/>
              </a:rPr>
              <a:t>JDK + Tomcat + + MySQL + JSP + JavaBean + Servlet</a:t>
            </a:r>
            <a:r>
              <a:rPr lang="zh-CN" altLang="zh-CN" sz="1800" kern="100" dirty="0">
                <a:effectLst/>
                <a:latin typeface="汉仪雅酷黑 65W" panose="020B0604020202020204" charset="-122"/>
                <a:ea typeface="汉仪雅酷黑 65W" panose="020B0604020202020204" charset="-122"/>
              </a:rPr>
              <a:t>）远胜过</a:t>
            </a:r>
            <a:r>
              <a:rPr lang="en-US" altLang="zh-CN" sz="1800" kern="100" dirty="0" err="1">
                <a:effectLst/>
                <a:latin typeface="汉仪雅酷黑 65W" panose="020B0604020202020204" charset="-122"/>
                <a:ea typeface="汉仪雅酷黑 65W" panose="020B0604020202020204" charset="-122"/>
              </a:rPr>
              <a:t>其他</a:t>
            </a:r>
            <a:r>
              <a:rPr lang="zh-CN" altLang="zh-CN" sz="1800" kern="100" dirty="0">
                <a:effectLst/>
                <a:latin typeface="汉仪雅酷黑 65W" panose="020B0604020202020204" charset="-122"/>
                <a:ea typeface="汉仪雅酷黑 65W" panose="020B0604020202020204" charset="-122"/>
              </a:rPr>
              <a:t>语言。</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的框架适应大型的协同编程开发，系统可复用性好。因此</a:t>
            </a:r>
            <a:r>
              <a:rPr lang="en-US" altLang="zh-CN" sz="1800" kern="100" dirty="0">
                <a:effectLst/>
                <a:latin typeface="汉仪雅酷黑 65W" panose="020B0604020202020204" charset="-122"/>
                <a:ea typeface="汉仪雅酷黑 65W" panose="020B0604020202020204" charset="-122"/>
              </a:rPr>
              <a:t>Java Web</a:t>
            </a:r>
            <a:r>
              <a:rPr lang="zh-CN" altLang="zh-CN" sz="1800" kern="100" dirty="0">
                <a:effectLst/>
                <a:latin typeface="汉仪雅酷黑 65W" panose="020B0604020202020204" charset="-122"/>
                <a:ea typeface="汉仪雅酷黑 65W" panose="020B0604020202020204" charset="-122"/>
              </a:rPr>
              <a:t>技术适合于开发大中型</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应用。</a:t>
            </a:r>
          </a:p>
          <a:p>
            <a:pPr marR="15875" indent="228600" algn="just">
              <a:tabLst>
                <a:tab pos="-1714500" algn="l"/>
              </a:tabLst>
            </a:pPr>
            <a:r>
              <a:rPr lang="zh-CN" altLang="en-US" sz="1800" kern="100" dirty="0">
                <a:effectLst/>
                <a:latin typeface="汉仪雅酷黑 65W" panose="020B0604020202020204" charset="-122"/>
                <a:ea typeface="汉仪雅酷黑 65W" panose="020B0604020202020204" charset="-122"/>
              </a:rPr>
              <a:t>目前流行的</a:t>
            </a:r>
            <a:r>
              <a:rPr lang="en-US" altLang="zh-CN" sz="1800" kern="100" dirty="0">
                <a:effectLst/>
                <a:latin typeface="汉仪雅酷黑 65W" panose="020B0604020202020204" charset="-122"/>
                <a:ea typeface="汉仪雅酷黑 65W" panose="020B0604020202020204" charset="-122"/>
              </a:rPr>
              <a:t>J</a:t>
            </a:r>
            <a:r>
              <a:rPr lang="en-US" altLang="zh-CN" kern="100" dirty="0">
                <a:latin typeface="汉仪雅酷黑 65W" panose="020B0604020202020204" charset="-122"/>
                <a:ea typeface="汉仪雅酷黑 65W" panose="020B0604020202020204" charset="-122"/>
              </a:rPr>
              <a:t>ava</a:t>
            </a:r>
            <a:r>
              <a:rPr lang="zh-CN" altLang="en-US" sz="1800" kern="100" dirty="0">
                <a:effectLst/>
                <a:latin typeface="汉仪雅酷黑 65W" panose="020B0604020202020204" charset="-122"/>
                <a:ea typeface="汉仪雅酷黑 65W" panose="020B0604020202020204" charset="-122"/>
              </a:rPr>
              <a:t>框架中</a:t>
            </a:r>
            <a:r>
              <a:rPr lang="en-US" altLang="zh-CN" sz="1800" kern="100" dirty="0">
                <a:effectLst/>
                <a:latin typeface="汉仪雅酷黑 65W" panose="020B0604020202020204" charset="-122"/>
                <a:ea typeface="汉仪雅酷黑 65W" panose="020B0604020202020204" charset="-122"/>
              </a:rPr>
              <a:t>SSM</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Spring + </a:t>
            </a:r>
            <a:r>
              <a:rPr lang="en-US" altLang="zh-CN" sz="1800" kern="100" dirty="0" err="1">
                <a:effectLst/>
                <a:latin typeface="汉仪雅酷黑 65W" panose="020B0604020202020204" charset="-122"/>
                <a:ea typeface="汉仪雅酷黑 65W" panose="020B0604020202020204" charset="-122"/>
              </a:rPr>
              <a:t>SpringMVC</a:t>
            </a:r>
            <a:r>
              <a:rPr lang="en-US" altLang="zh-CN" sz="1800" kern="100" dirty="0">
                <a:effectLst/>
                <a:latin typeface="汉仪雅酷黑 65W" panose="020B0604020202020204" charset="-122"/>
                <a:ea typeface="汉仪雅酷黑 65W" panose="020B0604020202020204" charset="-122"/>
              </a:rPr>
              <a:t> + </a:t>
            </a:r>
            <a:r>
              <a:rPr lang="en-US" altLang="zh-CN" sz="1800" kern="100" dirty="0" err="1">
                <a:effectLst/>
                <a:latin typeface="汉仪雅酷黑 65W" panose="020B0604020202020204" charset="-122"/>
                <a:ea typeface="汉仪雅酷黑 65W" panose="020B0604020202020204" charset="-122"/>
              </a:rPr>
              <a:t>MyBatis</a:t>
            </a:r>
            <a:r>
              <a:rPr lang="zh-CN" altLang="en-US" sz="1800" kern="100" dirty="0">
                <a:effectLst/>
                <a:latin typeface="汉仪雅酷黑 65W" panose="020B0604020202020204" charset="-122"/>
                <a:ea typeface="汉仪雅酷黑 65W" panose="020B0604020202020204" charset="-122"/>
              </a:rPr>
              <a:t>）是一个典型的</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应用程序开源集成框架，是这门课介绍的重点内容。</a:t>
            </a:r>
            <a:r>
              <a:rPr lang="en-US" altLang="zh-CN" sz="1800" kern="100" dirty="0">
                <a:effectLst/>
                <a:latin typeface="汉仪雅酷黑 65W" panose="020B0604020202020204" charset="-122"/>
                <a:ea typeface="汉仪雅酷黑 65W" panose="020B0604020202020204" charset="-122"/>
              </a:rPr>
              <a:t>JSP + JavaBean + Servlet</a:t>
            </a:r>
            <a:r>
              <a:rPr lang="zh-CN" altLang="en-US" sz="1800" kern="100" dirty="0">
                <a:effectLst/>
                <a:latin typeface="汉仪雅酷黑 65W" panose="020B0604020202020204" charset="-122"/>
                <a:ea typeface="汉仪雅酷黑 65W" panose="020B0604020202020204" charset="-122"/>
              </a:rPr>
              <a:t>是理解框架的基础。</a:t>
            </a:r>
            <a:endParaRPr lang="zh-CN" altLang="zh-CN" sz="1800" kern="100" dirty="0">
              <a:effectLst/>
              <a:latin typeface="汉仪雅酷黑 65W" panose="020B0604020202020204" charset="-122"/>
              <a:ea typeface="汉仪雅酷黑 65W" panose="020B0604020202020204" charset="-122"/>
            </a:endParaRPr>
          </a:p>
          <a:p>
            <a:pPr marR="15875" indent="228600" algn="just">
              <a:tabLst>
                <a:tab pos="-1714500" algn="l"/>
              </a:tabLst>
            </a:pPr>
            <a:endParaRPr lang="zh-CN" altLang="zh-CN" sz="1800" kern="100" dirty="0">
              <a:effectLst/>
              <a:latin typeface="汉仪雅酷黑 65W" panose="020B0604020202020204" charset="-122"/>
              <a:ea typeface="汉仪雅酷黑 65W" panose="020B0604020202020204" charset="-122"/>
            </a:endParaRPr>
          </a:p>
        </p:txBody>
      </p:sp>
      <p:grpSp>
        <p:nvGrpSpPr>
          <p:cNvPr id="6" name="组合 5">
            <a:extLst>
              <a:ext uri="{FF2B5EF4-FFF2-40B4-BE49-F238E27FC236}">
                <a16:creationId xmlns:a16="http://schemas.microsoft.com/office/drawing/2014/main" id="{A1BB27F3-7417-A847-EFF2-8110DCDB9AD1}"/>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D7D3F545-1044-13A2-0FE4-32D06813023D}"/>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F0F6ED87-9BBA-B893-A10B-E733D300F9E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88785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sp>
        <p:nvSpPr>
          <p:cNvPr id="16" name="文本框 15"/>
          <p:cNvSpPr txBox="1"/>
          <p:nvPr/>
        </p:nvSpPr>
        <p:spPr>
          <a:xfrm>
            <a:off x="747395" y="1695450"/>
            <a:ext cx="7653655" cy="3376565"/>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dirty="0">
                <a:latin typeface="汉仪雅酷黑 65W" panose="020B0604020202020204" charset="-122"/>
                <a:ea typeface="汉仪雅酷黑 65W" panose="020B0604020202020204" charset="-122"/>
                <a:cs typeface="汉仪雅酷黑 65W" panose="020B0604020202020204" charset="-122"/>
              </a:rPr>
              <a:t>      </a:t>
            </a:r>
            <a:r>
              <a:rPr lang="zh-CN" altLang="en-US" dirty="0">
                <a:latin typeface="汉仪雅酷黑 65W" panose="020B0604020202020204" charset="-122"/>
                <a:ea typeface="汉仪雅酷黑 65W" panose="020B0604020202020204" charset="-122"/>
                <a:cs typeface="汉仪雅酷黑 65W" panose="020B0604020202020204" charset="-122"/>
              </a:rPr>
              <a:t>本章内容主要向读者介绍了计算机网络的基础知识和发展历史。通过从</a:t>
            </a:r>
            <a:r>
              <a:rPr lang="en-US" altLang="zh-CN" dirty="0">
                <a:latin typeface="汉仪雅酷黑 65W" panose="020B0604020202020204" charset="-122"/>
                <a:ea typeface="汉仪雅酷黑 65W" panose="020B0604020202020204" charset="-122"/>
                <a:cs typeface="汉仪雅酷黑 65W" panose="020B0604020202020204" charset="-122"/>
              </a:rPr>
              <a:t>Internet</a:t>
            </a:r>
            <a:r>
              <a:rPr lang="zh-CN" altLang="en-US" dirty="0">
                <a:latin typeface="汉仪雅酷黑 65W" panose="020B0604020202020204" charset="-122"/>
                <a:ea typeface="汉仪雅酷黑 65W" panose="020B0604020202020204" charset="-122"/>
                <a:cs typeface="汉仪雅酷黑 65W" panose="020B0604020202020204" charset="-122"/>
              </a:rPr>
              <a:t>和</a:t>
            </a:r>
            <a:r>
              <a:rPr lang="en-US" altLang="zh-CN" dirty="0">
                <a:latin typeface="汉仪雅酷黑 65W" panose="020B0604020202020204" charset="-122"/>
                <a:ea typeface="汉仪雅酷黑 65W" panose="020B0604020202020204" charset="-122"/>
                <a:cs typeface="汉仪雅酷黑 65W" panose="020B0604020202020204" charset="-122"/>
              </a:rPr>
              <a:t>Web</a:t>
            </a:r>
            <a:r>
              <a:rPr lang="zh-CN" altLang="en-US" dirty="0">
                <a:latin typeface="汉仪雅酷黑 65W" panose="020B0604020202020204" charset="-122"/>
                <a:ea typeface="汉仪雅酷黑 65W" panose="020B0604020202020204" charset="-122"/>
                <a:cs typeface="汉仪雅酷黑 65W" panose="020B0604020202020204" charset="-122"/>
              </a:rPr>
              <a:t>的概念进行切入，深入到</a:t>
            </a:r>
            <a:r>
              <a:rPr lang="en-US" altLang="zh-CN" dirty="0">
                <a:latin typeface="汉仪雅酷黑 65W" panose="020B0604020202020204" charset="-122"/>
                <a:ea typeface="汉仪雅酷黑 65W" panose="020B0604020202020204" charset="-122"/>
                <a:cs typeface="汉仪雅酷黑 65W" panose="020B0604020202020204" charset="-122"/>
              </a:rPr>
              <a:t>TCP/IP</a:t>
            </a:r>
            <a:r>
              <a:rPr lang="zh-CN" altLang="en-US" dirty="0">
                <a:latin typeface="汉仪雅酷黑 65W" panose="020B0604020202020204" charset="-122"/>
                <a:ea typeface="汉仪雅酷黑 65W" panose="020B0604020202020204" charset="-122"/>
                <a:cs typeface="汉仪雅酷黑 65W" panose="020B0604020202020204" charset="-122"/>
              </a:rPr>
              <a:t>协议和</a:t>
            </a:r>
            <a:r>
              <a:rPr lang="en-US" altLang="zh-CN" dirty="0">
                <a:latin typeface="汉仪雅酷黑 65W" panose="020B0604020202020204" charset="-122"/>
                <a:ea typeface="汉仪雅酷黑 65W" panose="020B0604020202020204" charset="-122"/>
                <a:cs typeface="汉仪雅酷黑 65W" panose="020B0604020202020204" charset="-122"/>
              </a:rPr>
              <a:t>HTTP</a:t>
            </a:r>
            <a:r>
              <a:rPr lang="zh-CN" altLang="en-US" dirty="0">
                <a:latin typeface="汉仪雅酷黑 65W" panose="020B0604020202020204" charset="-122"/>
                <a:ea typeface="汉仪雅酷黑 65W" panose="020B0604020202020204" charset="-122"/>
                <a:cs typeface="汉仪雅酷黑 65W" panose="020B0604020202020204" charset="-122"/>
              </a:rPr>
              <a:t>协议的基本原理，并根据网络协议模型的分层进行阐述。另外本章还介绍了与</a:t>
            </a:r>
            <a:r>
              <a:rPr lang="en-US" altLang="zh-CN" dirty="0">
                <a:latin typeface="汉仪雅酷黑 65W" panose="020B0604020202020204" charset="-122"/>
                <a:ea typeface="汉仪雅酷黑 65W" panose="020B0604020202020204" charset="-122"/>
                <a:cs typeface="汉仪雅酷黑 65W" panose="020B0604020202020204" charset="-122"/>
              </a:rPr>
              <a:t>Web</a:t>
            </a:r>
            <a:r>
              <a:rPr lang="zh-CN" altLang="en-US" dirty="0">
                <a:latin typeface="汉仪雅酷黑 65W" panose="020B0604020202020204" charset="-122"/>
                <a:ea typeface="汉仪雅酷黑 65W" panose="020B0604020202020204" charset="-122"/>
                <a:cs typeface="汉仪雅酷黑 65W" panose="020B0604020202020204" charset="-122"/>
              </a:rPr>
              <a:t>应用开发相关的一些前沿技术。</a:t>
            </a:r>
            <a:endParaRPr lang="en-US" altLang="zh-CN" dirty="0">
              <a:latin typeface="汉仪雅酷黑 65W" panose="020B0604020202020204" charset="-122"/>
              <a:ea typeface="汉仪雅酷黑 65W" panose="020B0604020202020204" charset="-122"/>
              <a:cs typeface="汉仪雅酷黑 65W" panose="020B0604020202020204" charset="-122"/>
            </a:endParaRPr>
          </a:p>
          <a:p>
            <a:pPr>
              <a:lnSpc>
                <a:spcPct val="150000"/>
              </a:lnSpc>
            </a:pPr>
            <a:r>
              <a:rPr lang="zh-CN" altLang="en-US" dirty="0">
                <a:latin typeface="汉仪雅酷黑 65W" panose="020B0604020202020204" charset="-122"/>
                <a:ea typeface="汉仪雅酷黑 65W" panose="020B0604020202020204" charset="-122"/>
              </a:rPr>
              <a:t>      通过本章的学习，需要读者</a:t>
            </a:r>
            <a:r>
              <a:rPr lang="zh-CN" altLang="en-US" dirty="0">
                <a:latin typeface="汉仪雅酷黑 65W" panose="020B0604020202020204" charset="-122"/>
                <a:ea typeface="汉仪雅酷黑 65W" panose="020B0604020202020204" charset="-122"/>
                <a:sym typeface="+mn-ea"/>
              </a:rPr>
              <a:t>了解计算机网络的发展过程；掌握计算机网络的基础知识；掌握</a:t>
            </a:r>
            <a:r>
              <a:rPr lang="en-US" altLang="zh-CN" dirty="0">
                <a:latin typeface="汉仪雅酷黑 65W" panose="020B0604020202020204" charset="-122"/>
                <a:ea typeface="汉仪雅酷黑 65W" panose="020B0604020202020204" charset="-122"/>
                <a:sym typeface="+mn-ea"/>
              </a:rPr>
              <a:t>Internet</a:t>
            </a:r>
            <a:r>
              <a:rPr lang="zh-CN" altLang="en-US" dirty="0">
                <a:latin typeface="汉仪雅酷黑 65W" panose="020B0604020202020204" charset="-122"/>
                <a:ea typeface="汉仪雅酷黑 65W" panose="020B0604020202020204" charset="-122"/>
                <a:sym typeface="+mn-ea"/>
              </a:rPr>
              <a:t>和</a:t>
            </a:r>
            <a:r>
              <a:rPr lang="en-US" altLang="zh-CN" dirty="0">
                <a:latin typeface="汉仪雅酷黑 65W" panose="020B0604020202020204" charset="-122"/>
                <a:ea typeface="汉仪雅酷黑 65W" panose="020B0604020202020204" charset="-122"/>
                <a:sym typeface="+mn-ea"/>
              </a:rPr>
              <a:t>Web</a:t>
            </a:r>
            <a:r>
              <a:rPr lang="zh-CN" altLang="en-US" dirty="0">
                <a:latin typeface="汉仪雅酷黑 65W" panose="020B0604020202020204" charset="-122"/>
                <a:ea typeface="汉仪雅酷黑 65W" panose="020B0604020202020204" charset="-122"/>
                <a:sym typeface="+mn-ea"/>
              </a:rPr>
              <a:t>的基本概念；了解</a:t>
            </a:r>
            <a:r>
              <a:rPr lang="en-US" altLang="zh-CN" dirty="0">
                <a:latin typeface="汉仪雅酷黑 65W" panose="020B0604020202020204" charset="-122"/>
                <a:ea typeface="汉仪雅酷黑 65W" panose="020B0604020202020204" charset="-122"/>
                <a:sym typeface="+mn-ea"/>
              </a:rPr>
              <a:t>Web</a:t>
            </a:r>
            <a:r>
              <a:rPr lang="zh-CN" altLang="en-US" dirty="0">
                <a:latin typeface="汉仪雅酷黑 65W" panose="020B0604020202020204" charset="-122"/>
                <a:ea typeface="汉仪雅酷黑 65W" panose="020B0604020202020204" charset="-122"/>
                <a:sym typeface="+mn-ea"/>
              </a:rPr>
              <a:t>应用开发的相关技术；掌握</a:t>
            </a:r>
            <a:r>
              <a:rPr lang="en-US" altLang="zh-CN" dirty="0">
                <a:latin typeface="汉仪雅酷黑 65W" panose="020B0604020202020204" charset="-122"/>
                <a:ea typeface="汉仪雅酷黑 65W" panose="020B0604020202020204" charset="-122"/>
                <a:sym typeface="+mn-ea"/>
              </a:rPr>
              <a:t>Internet</a:t>
            </a:r>
            <a:r>
              <a:rPr lang="zh-CN" altLang="en-US" dirty="0">
                <a:latin typeface="汉仪雅酷黑 65W" panose="020B0604020202020204" charset="-122"/>
                <a:ea typeface="汉仪雅酷黑 65W" panose="020B0604020202020204" charset="-122"/>
                <a:sym typeface="+mn-ea"/>
              </a:rPr>
              <a:t>和</a:t>
            </a:r>
            <a:r>
              <a:rPr lang="en-US" altLang="zh-CN" dirty="0">
                <a:latin typeface="汉仪雅酷黑 65W" panose="020B0604020202020204" charset="-122"/>
                <a:ea typeface="汉仪雅酷黑 65W" panose="020B0604020202020204" charset="-122"/>
                <a:sym typeface="+mn-ea"/>
              </a:rPr>
              <a:t>Web</a:t>
            </a:r>
            <a:r>
              <a:rPr lang="zh-CN" altLang="en-US" dirty="0">
                <a:latin typeface="汉仪雅酷黑 65W" panose="020B0604020202020204" charset="-122"/>
                <a:ea typeface="汉仪雅酷黑 65W" panose="020B0604020202020204" charset="-122"/>
                <a:sym typeface="+mn-ea"/>
              </a:rPr>
              <a:t>的基本原理。</a:t>
            </a:r>
          </a:p>
          <a:p>
            <a:pPr indent="0" fontAlgn="auto">
              <a:lnSpc>
                <a:spcPct val="150000"/>
              </a:lnSpc>
              <a:buFont typeface="Wingdings" panose="05000000000000000000" charset="0"/>
              <a:buNone/>
            </a:pP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pic>
        <p:nvPicPr>
          <p:cNvPr id="13" name="图片 12" descr="8"/>
          <p:cNvPicPr>
            <a:picLocks noChangeAspect="1"/>
          </p:cNvPicPr>
          <p:nvPr/>
        </p:nvPicPr>
        <p:blipFill>
          <a:blip r:embed="rId19"/>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pPr algn="l"/>
            <a:r>
              <a:rPr lang="en-US" altLang="zh-CN" sz="2000">
                <a:solidFill>
                  <a:schemeClr val="bg1"/>
                </a:solidFill>
                <a:latin typeface="汉仪雅酷黑 65W" panose="020B0604020202020204" charset="-122"/>
                <a:ea typeface="汉仪雅酷黑 65W" panose="020B0604020202020204" charset="-122"/>
              </a:rPr>
              <a:t>    </a:t>
            </a:r>
            <a:r>
              <a:rPr lang="zh-CN" altLang="en-US" sz="2000">
                <a:solidFill>
                  <a:schemeClr val="bg1"/>
                </a:solidFill>
                <a:latin typeface="汉仪雅酷黑 65W" panose="020B0604020202020204" charset="-122"/>
                <a:ea typeface="汉仪雅酷黑 65W" panose="020B0604020202020204" charset="-122"/>
              </a:rPr>
              <a:t>本章小结</a:t>
            </a:r>
          </a:p>
        </p:txBody>
      </p:sp>
      <p:cxnSp>
        <p:nvCxnSpPr>
          <p:cNvPr id="24" name="直接连接符 23"/>
          <p:cNvCxnSpPr/>
          <p:nvPr>
            <p:custDataLst>
              <p:tags r:id="rId3"/>
            </p:custDataLst>
          </p:nvPr>
        </p:nvCxnSpPr>
        <p:spPr>
          <a:xfrm>
            <a:off x="829310" y="216979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4"/>
            </p:custDataLst>
          </p:nvPr>
        </p:nvCxnSpPr>
        <p:spPr>
          <a:xfrm>
            <a:off x="830580" y="259016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5"/>
            </p:custDataLst>
          </p:nvPr>
        </p:nvCxnSpPr>
        <p:spPr>
          <a:xfrm>
            <a:off x="802005" y="301053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6"/>
            </p:custDataLst>
          </p:nvPr>
        </p:nvCxnSpPr>
        <p:spPr>
          <a:xfrm>
            <a:off x="747395" y="343090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7"/>
            </p:custDataLst>
          </p:nvPr>
        </p:nvCxnSpPr>
        <p:spPr>
          <a:xfrm>
            <a:off x="747395" y="381889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8"/>
            </p:custDataLst>
          </p:nvPr>
        </p:nvCxnSpPr>
        <p:spPr>
          <a:xfrm>
            <a:off x="747395" y="420687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802005" y="464566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0"/>
            </p:custDataLst>
          </p:nvPr>
        </p:nvCxnSpPr>
        <p:spPr>
          <a:xfrm>
            <a:off x="747395" y="508444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未标题-1"/>
          <p:cNvPicPr>
            <a:picLocks noChangeAspect="1"/>
          </p:cNvPicPr>
          <p:nvPr>
            <p:custDataLst>
              <p:tags r:id="rId11"/>
            </p:custDataLst>
          </p:nvPr>
        </p:nvPicPr>
        <p:blipFill>
          <a:blip r:embed="rId20"/>
          <a:stretch>
            <a:fillRect/>
          </a:stretch>
        </p:blipFill>
        <p:spPr>
          <a:xfrm>
            <a:off x="144145" y="104140"/>
            <a:ext cx="1975485" cy="494030"/>
          </a:xfrm>
          <a:prstGeom prst="rect">
            <a:avLst/>
          </a:prstGeom>
        </p:spPr>
      </p:pic>
      <p:grpSp>
        <p:nvGrpSpPr>
          <p:cNvPr id="7" name="组合 6">
            <a:extLst>
              <a:ext uri="{FF2B5EF4-FFF2-40B4-BE49-F238E27FC236}">
                <a16:creationId xmlns:a16="http://schemas.microsoft.com/office/drawing/2014/main" id="{42BC1BC2-ED22-0DE2-B6E5-AFA76087C9EE}"/>
              </a:ext>
            </a:extLst>
          </p:cNvPr>
          <p:cNvGrpSpPr/>
          <p:nvPr/>
        </p:nvGrpSpPr>
        <p:grpSpPr>
          <a:xfrm>
            <a:off x="6911340" y="227965"/>
            <a:ext cx="2143125" cy="523240"/>
            <a:chOff x="3716" y="3214"/>
            <a:chExt cx="8453" cy="824"/>
          </a:xfrm>
        </p:grpSpPr>
        <p:sp>
          <p:nvSpPr>
            <p:cNvPr id="8" name="文本框 7">
              <a:extLst>
                <a:ext uri="{FF2B5EF4-FFF2-40B4-BE49-F238E27FC236}">
                  <a16:creationId xmlns:a16="http://schemas.microsoft.com/office/drawing/2014/main" id="{E14D3E3F-544C-1643-3506-165E313A8F85}"/>
                </a:ext>
              </a:extLst>
            </p:cNvPr>
            <p:cNvSpPr txBox="1"/>
            <p:nvPr>
              <p:custDataLst>
                <p:tags r:id="rId1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a:extLst>
                <a:ext uri="{FF2B5EF4-FFF2-40B4-BE49-F238E27FC236}">
                  <a16:creationId xmlns:a16="http://schemas.microsoft.com/office/drawing/2014/main" id="{05A326CE-CE13-1277-01E2-EBF2C920545B}"/>
                </a:ext>
              </a:extLst>
            </p:cNvPr>
            <p:cNvSpPr/>
            <p:nvPr>
              <p:custDataLst>
                <p:tags r:id="rId1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pic>
        <p:nvPicPr>
          <p:cNvPr id="7" name="图片 6" descr="7"/>
          <p:cNvPicPr>
            <a:picLocks noChangeAspect="1"/>
          </p:cNvPicPr>
          <p:nvPr/>
        </p:nvPicPr>
        <p:blipFill>
          <a:blip r:embed="rId7"/>
          <a:stretch>
            <a:fillRect/>
          </a:stretch>
        </p:blipFill>
        <p:spPr>
          <a:xfrm rot="16200000">
            <a:off x="-434975" y="2381250"/>
            <a:ext cx="1593850" cy="732790"/>
          </a:xfrm>
          <a:prstGeom prst="rect">
            <a:avLst/>
          </a:prstGeom>
        </p:spPr>
      </p:pic>
      <p:sp>
        <p:nvSpPr>
          <p:cNvPr id="8" name="文本框 7" descr="7b0a20202020227461726765744d6f64756c65223a202270726f636573734f6e6c696e65466f6e7473220a7d0a"/>
          <p:cNvSpPr txBox="1"/>
          <p:nvPr/>
        </p:nvSpPr>
        <p:spPr>
          <a:xfrm>
            <a:off x="904875" y="1527810"/>
            <a:ext cx="1845945" cy="2799715"/>
          </a:xfrm>
          <a:prstGeom prst="rect">
            <a:avLst/>
          </a:prstGeom>
          <a:noFill/>
        </p:spPr>
        <p:txBody>
          <a:bodyPr wrap="square" rtlCol="0">
            <a:spAutoFit/>
          </a:bodyPr>
          <a:lstStyle/>
          <a:p>
            <a:r>
              <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rPr>
              <a:t>目录</a:t>
            </a:r>
          </a:p>
        </p:txBody>
      </p:sp>
      <p:sp>
        <p:nvSpPr>
          <p:cNvPr id="9" name="文本框 8"/>
          <p:cNvSpPr txBox="1"/>
          <p:nvPr/>
        </p:nvSpPr>
        <p:spPr>
          <a:xfrm>
            <a:off x="2630170" y="1794510"/>
            <a:ext cx="5648960" cy="2255297"/>
          </a:xfrm>
          <a:prstGeom prst="rect">
            <a:avLst/>
          </a:prstGeom>
          <a:noFill/>
        </p:spPr>
        <p:txBody>
          <a:bodyPr wrap="square" rtlCol="0">
            <a:spAutoFit/>
          </a:bodyPr>
          <a:lstStyle/>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1</a:t>
            </a:r>
            <a:r>
              <a:rPr lang="zh-CN" altLang="en-US" sz="2400" dirty="0">
                <a:latin typeface="汉仪雅酷黑 65W" panose="020B0604020202020204" charset="-122"/>
                <a:ea typeface="汉仪雅酷黑 65W" panose="020B0604020202020204" charset="-122"/>
                <a:cs typeface="汉仪雅酷黑 65W" panose="020B0604020202020204" charset="-122"/>
              </a:rPr>
              <a:t>.1 计算机网络基础</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1</a:t>
            </a:r>
            <a:r>
              <a:rPr lang="zh-CN" altLang="en-US" sz="2400" dirty="0">
                <a:latin typeface="汉仪雅酷黑 65W" panose="020B0604020202020204" charset="-122"/>
                <a:ea typeface="汉仪雅酷黑 65W" panose="020B0604020202020204" charset="-122"/>
                <a:cs typeface="汉仪雅酷黑 65W" panose="020B0604020202020204" charset="-122"/>
              </a:rPr>
              <a:t>.2 </a:t>
            </a:r>
            <a:r>
              <a:rPr lang="en-US" altLang="zh-CN" sz="2400" dirty="0">
                <a:latin typeface="汉仪雅酷黑 65W" panose="020B0604020202020204" charset="-122"/>
                <a:ea typeface="汉仪雅酷黑 65W" panose="020B0604020202020204" charset="-122"/>
                <a:cs typeface="汉仪雅酷黑 65W" panose="020B0604020202020204" charset="-122"/>
              </a:rPr>
              <a:t>TCP/IP</a:t>
            </a:r>
            <a:r>
              <a:rPr lang="zh-CN" altLang="en-US" sz="2400" dirty="0">
                <a:latin typeface="汉仪雅酷黑 65W" panose="020B0604020202020204" charset="-122"/>
                <a:ea typeface="汉仪雅酷黑 65W" panose="020B0604020202020204" charset="-122"/>
                <a:cs typeface="汉仪雅酷黑 65W" panose="020B0604020202020204" charset="-122"/>
              </a:rPr>
              <a:t>协议</a:t>
            </a: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1</a:t>
            </a:r>
            <a:r>
              <a:rPr lang="zh-CN" altLang="en-US" sz="2400" dirty="0">
                <a:latin typeface="汉仪雅酷黑 65W" panose="020B0604020202020204" charset="-122"/>
                <a:ea typeface="汉仪雅酷黑 65W" panose="020B0604020202020204" charset="-122"/>
                <a:cs typeface="汉仪雅酷黑 65W" panose="020B0604020202020204" charset="-122"/>
              </a:rPr>
              <a:t>.3 </a:t>
            </a:r>
            <a:r>
              <a:rPr lang="en-US" altLang="zh-CN" sz="2400" dirty="0">
                <a:latin typeface="汉仪雅酷黑 65W" panose="020B0604020202020204" charset="-122"/>
                <a:ea typeface="汉仪雅酷黑 65W" panose="020B0604020202020204" charset="-122"/>
                <a:cs typeface="汉仪雅酷黑 65W" panose="020B0604020202020204" charset="-122"/>
              </a:rPr>
              <a:t>HTTP</a:t>
            </a:r>
            <a:r>
              <a:rPr lang="zh-CN" altLang="en-US" sz="2400" dirty="0">
                <a:latin typeface="汉仪雅酷黑 65W" panose="020B0604020202020204" charset="-122"/>
                <a:ea typeface="汉仪雅酷黑 65W" panose="020B0604020202020204" charset="-122"/>
                <a:cs typeface="汉仪雅酷黑 65W" panose="020B0604020202020204" charset="-122"/>
              </a:rPr>
              <a:t>协议</a:t>
            </a: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1</a:t>
            </a:r>
            <a:r>
              <a:rPr lang="zh-CN" altLang="en-US" sz="2400" dirty="0">
                <a:latin typeface="汉仪雅酷黑 65W" panose="020B0604020202020204" charset="-122"/>
                <a:ea typeface="汉仪雅酷黑 65W" panose="020B0604020202020204" charset="-122"/>
                <a:cs typeface="汉仪雅酷黑 65W" panose="020B0604020202020204" charset="-122"/>
              </a:rPr>
              <a:t>.4 </a:t>
            </a:r>
            <a:r>
              <a:rPr lang="en-US" altLang="zh-CN" sz="2400" dirty="0">
                <a:latin typeface="汉仪雅酷黑 65W" panose="020B0604020202020204" charset="-122"/>
                <a:ea typeface="汉仪雅酷黑 65W" panose="020B0604020202020204" charset="-122"/>
                <a:cs typeface="汉仪雅酷黑 65W" panose="020B0604020202020204" charset="-122"/>
              </a:rPr>
              <a:t>Web</a:t>
            </a:r>
            <a:r>
              <a:rPr lang="zh-CN" altLang="en-US" sz="2400" dirty="0">
                <a:latin typeface="汉仪雅酷黑 65W" panose="020B0604020202020204" charset="-122"/>
                <a:ea typeface="汉仪雅酷黑 65W" panose="020B0604020202020204" charset="-122"/>
                <a:cs typeface="汉仪雅酷黑 65W" panose="020B0604020202020204" charset="-122"/>
              </a:rPr>
              <a:t>应用开发技术</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a:extLst>
              <a:ext uri="{FF2B5EF4-FFF2-40B4-BE49-F238E27FC236}">
                <a16:creationId xmlns:a16="http://schemas.microsoft.com/office/drawing/2014/main" id="{EE1CC19A-91C2-E900-D8FC-4BBC5D543C6A}"/>
              </a:ext>
            </a:extLst>
          </p:cNvPr>
          <p:cNvGrpSpPr/>
          <p:nvPr/>
        </p:nvGrpSpPr>
        <p:grpSpPr>
          <a:xfrm>
            <a:off x="6911340" y="227965"/>
            <a:ext cx="2143125" cy="523240"/>
            <a:chOff x="3716" y="3214"/>
            <a:chExt cx="8453" cy="824"/>
          </a:xfrm>
        </p:grpSpPr>
        <p:sp>
          <p:nvSpPr>
            <p:cNvPr id="6" name="文本框 5">
              <a:extLst>
                <a:ext uri="{FF2B5EF4-FFF2-40B4-BE49-F238E27FC236}">
                  <a16:creationId xmlns:a16="http://schemas.microsoft.com/office/drawing/2014/main" id="{3713EDE8-82F2-4D71-49E2-7A74543565F0}"/>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a:extLst>
                <a:ext uri="{FF2B5EF4-FFF2-40B4-BE49-F238E27FC236}">
                  <a16:creationId xmlns:a16="http://schemas.microsoft.com/office/drawing/2014/main" id="{284CBFF7-A2AD-5D60-CEC3-CF2343A3CC1E}"/>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计算机网络基础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.1.1</a:t>
            </a:r>
            <a:r>
              <a:rPr lang="en-US" altLang="zh-CN" dirty="0">
                <a:latin typeface="汉仪雅酷黑 65W" panose="020B0604020202020204" charset="-122"/>
                <a:ea typeface="汉仪雅酷黑 65W" panose="020B0604020202020204" charset="-122"/>
                <a:cs typeface="汉仪雅酷黑 65W" panose="020B0604020202020204" charset="-122"/>
              </a:rPr>
              <a:t>Internet</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Intranet</a:t>
            </a:r>
            <a:r>
              <a:rPr lang="zh-CN" altLang="en-US" dirty="0">
                <a:latin typeface="汉仪雅酷黑 65W" panose="020B0604020202020204" charset="-122"/>
                <a:ea typeface="汉仪雅酷黑 65W" panose="020B0604020202020204" charset="-122"/>
                <a:cs typeface="汉仪雅酷黑 65W" panose="020B0604020202020204" charset="-122"/>
              </a:rPr>
              <a:t>与</a:t>
            </a:r>
            <a:r>
              <a:rPr lang="en-US" altLang="zh-CN" dirty="0">
                <a:latin typeface="汉仪雅酷黑 65W" panose="020B0604020202020204" charset="-122"/>
                <a:ea typeface="汉仪雅酷黑 65W" panose="020B0604020202020204" charset="-122"/>
                <a:cs typeface="汉仪雅酷黑 65W" panose="020B0604020202020204" charset="-122"/>
              </a:rPr>
              <a:t>Web</a:t>
            </a:r>
            <a:r>
              <a:rPr lang="zh-CN" altLang="en-US" dirty="0">
                <a:latin typeface="汉仪雅酷黑 65W" panose="020B0604020202020204" charset="-122"/>
                <a:ea typeface="汉仪雅酷黑 65W" panose="020B0604020202020204" charset="-122"/>
                <a:cs typeface="汉仪雅酷黑 65W" panose="020B0604020202020204" charset="-122"/>
              </a:rPr>
              <a:t>的概念与发展</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857375"/>
            <a:ext cx="8272463" cy="1200329"/>
          </a:xfrm>
          <a:prstGeom prst="rect">
            <a:avLst/>
          </a:prstGeom>
          <a:noFill/>
        </p:spPr>
        <p:txBody>
          <a:bodyPr wrap="square" rtlCol="0">
            <a:spAutoFit/>
          </a:bodyPr>
          <a:lstStyle/>
          <a:p>
            <a:pPr algn="just"/>
            <a:r>
              <a:rPr lang="zh-CN" altLang="en-US" dirty="0">
                <a:latin typeface="汉仪雅酷黑 65W" panose="020B0604020202020204" charset="-122"/>
                <a:ea typeface="汉仪雅酷黑 65W" panose="020B0604020202020204" charset="-122"/>
              </a:rPr>
              <a:t>互联网：英文为</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，由</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遍布在世界各地的计算机网络和相关网络设备相互连接形成了</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a:t>
            </a:r>
            <a:r>
              <a:rPr lang="zh-CN" altLang="zh-CN" dirty="0">
                <a:latin typeface="汉仪雅酷黑 65W" panose="020B0604020202020204" charset="-122"/>
                <a:ea typeface="汉仪雅酷黑 65W" panose="020B0604020202020204" charset="-122"/>
              </a:rPr>
              <a:t>这些网络遵循一组开放的通信协议（如</a:t>
            </a:r>
            <a:r>
              <a:rPr lang="en-US" altLang="zh-CN" dirty="0">
                <a:latin typeface="汉仪雅酷黑 65W" panose="020B0604020202020204" charset="-122"/>
                <a:ea typeface="汉仪雅酷黑 65W" panose="020B0604020202020204" charset="-122"/>
              </a:rPr>
              <a:t>TCP/IP</a:t>
            </a:r>
            <a:r>
              <a:rPr lang="zh-CN" altLang="zh-CN" dirty="0">
                <a:latin typeface="汉仪雅酷黑 65W" panose="020B0604020202020204" charset="-122"/>
                <a:ea typeface="汉仪雅酷黑 65W" panose="020B0604020202020204" charset="-122"/>
              </a:rPr>
              <a:t>），经过连接和组合形成了逻辑上单一的巨大的国际</a:t>
            </a:r>
            <a:r>
              <a:rPr lang="zh-CN" altLang="en-US" dirty="0">
                <a:latin typeface="汉仪雅酷黑 65W" panose="020B0604020202020204" charset="-122"/>
                <a:ea typeface="汉仪雅酷黑 65W" panose="020B0604020202020204" charset="-122"/>
              </a:rPr>
              <a:t>网络</a:t>
            </a:r>
            <a:r>
              <a:rPr lang="zh-CN" altLang="zh-CN" dirty="0">
                <a:latin typeface="汉仪雅酷黑 65W" panose="020B0604020202020204" charset="-122"/>
                <a:ea typeface="汉仪雅酷黑 65W" panose="020B0604020202020204" charset="-122"/>
              </a:rPr>
              <a:t>。这种将</a:t>
            </a:r>
            <a:r>
              <a:rPr lang="zh-CN" altLang="en-US" dirty="0">
                <a:latin typeface="汉仪雅酷黑 65W" panose="020B0604020202020204" charset="-122"/>
                <a:ea typeface="汉仪雅酷黑 65W" panose="020B0604020202020204" charset="-122"/>
              </a:rPr>
              <a:t>计算机网络</a:t>
            </a:r>
            <a:r>
              <a:rPr lang="zh-CN" altLang="zh-CN" dirty="0">
                <a:latin typeface="汉仪雅酷黑 65W" panose="020B0604020202020204" charset="-122"/>
                <a:ea typeface="汉仪雅酷黑 65W" panose="020B0604020202020204" charset="-122"/>
              </a:rPr>
              <a:t>互相连接在一起的方法可称作</a:t>
            </a:r>
            <a:r>
              <a:rPr lang="zh-CN" altLang="en-US" dirty="0">
                <a:latin typeface="汉仪雅酷黑 65W" panose="020B0604020202020204" charset="-122"/>
                <a:ea typeface="汉仪雅酷黑 65W" panose="020B0604020202020204" charset="-122"/>
              </a:rPr>
              <a:t>网络互连。</a:t>
            </a:r>
          </a:p>
        </p:txBody>
      </p:sp>
      <p:sp>
        <p:nvSpPr>
          <p:cNvPr id="7" name="文本框 6">
            <a:extLst>
              <a:ext uri="{FF2B5EF4-FFF2-40B4-BE49-F238E27FC236}">
                <a16:creationId xmlns:a16="http://schemas.microsoft.com/office/drawing/2014/main" id="{53A89B4F-5DAD-CB09-5760-6B7ECE159A4F}"/>
              </a:ext>
            </a:extLst>
          </p:cNvPr>
          <p:cNvSpPr txBox="1"/>
          <p:nvPr/>
        </p:nvSpPr>
        <p:spPr>
          <a:xfrm>
            <a:off x="772794" y="3236119"/>
            <a:ext cx="8156894" cy="2308324"/>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的发展过程：</a:t>
            </a:r>
            <a:endParaRPr lang="en-US" altLang="zh-CN" dirty="0">
              <a:latin typeface="汉仪雅酷黑 65W" panose="020B0604020202020204" charset="-122"/>
              <a:ea typeface="汉仪雅酷黑 65W" panose="020B0604020202020204" charset="-122"/>
            </a:endParaRPr>
          </a:p>
          <a:p>
            <a:pPr marL="342900" indent="-342900" algn="just">
              <a:buAutoNum type="arabicPeriod"/>
            </a:pPr>
            <a:r>
              <a:rPr lang="en-US" altLang="zh-CN" sz="1800" kern="100" dirty="0">
                <a:effectLst/>
                <a:latin typeface="汉仪雅酷黑 65W" panose="020B0604020202020204" charset="-122"/>
                <a:ea typeface="汉仪雅酷黑 65W" panose="020B0604020202020204" charset="-122"/>
              </a:rPr>
              <a:t>Internet</a:t>
            </a:r>
            <a:r>
              <a:rPr lang="zh-CN" altLang="en-US" sz="1800" kern="100" dirty="0">
                <a:effectLst/>
                <a:latin typeface="汉仪雅酷黑 65W" panose="020B0604020202020204" charset="-122"/>
                <a:ea typeface="汉仪雅酷黑 65W" panose="020B0604020202020204" charset="-122"/>
              </a:rPr>
              <a:t>起源于美国的</a:t>
            </a:r>
            <a:r>
              <a:rPr lang="en-US" altLang="zh-CN" sz="1800" kern="100" dirty="0">
                <a:effectLst/>
                <a:latin typeface="汉仪雅酷黑 65W" panose="020B0604020202020204" charset="-122"/>
                <a:ea typeface="汉仪雅酷黑 65W" panose="020B0604020202020204" charset="-122"/>
              </a:rPr>
              <a:t>ARPANET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网络，目标是在全美范围内建立一个全美计算机的网络，以便在核战争的条件下替代普通通信网络的通信功能</a:t>
            </a:r>
            <a:r>
              <a:rPr lang="zh-CN" altLang="en-US" sz="1800" kern="100" dirty="0">
                <a:effectLst/>
                <a:latin typeface="汉仪雅酷黑 65W" panose="020B0604020202020204" charset="-122"/>
                <a:ea typeface="汉仪雅酷黑 65W" panose="020B0604020202020204" charset="-122"/>
                <a:cs typeface="Times New Roman" panose="02020603050405020304" pitchFamily="18" charset="0"/>
              </a:rPr>
              <a:t>。</a:t>
            </a:r>
            <a:endParaRPr lang="en-US" altLang="zh-CN" sz="1800" kern="100" dirty="0">
              <a:effectLst/>
              <a:latin typeface="汉仪雅酷黑 65W" panose="020B0604020202020204" charset="-122"/>
              <a:ea typeface="汉仪雅酷黑 65W" panose="020B0604020202020204" charset="-122"/>
              <a:cs typeface="Times New Roman" panose="02020603050405020304" pitchFamily="18" charset="0"/>
            </a:endParaRPr>
          </a:p>
          <a:p>
            <a:pPr marL="342900" indent="-342900" algn="just">
              <a:buAutoNum type="arabicPeriod"/>
            </a:pPr>
            <a:r>
              <a:rPr lang="zh-CN" altLang="en-US" kern="100" dirty="0">
                <a:latin typeface="汉仪雅酷黑 65W" panose="020B0604020202020204" charset="-122"/>
                <a:ea typeface="汉仪雅酷黑 65W" panose="020B0604020202020204" charset="-122"/>
                <a:cs typeface="Times New Roman" panose="02020603050405020304" pitchFamily="18" charset="0"/>
              </a:rPr>
              <a:t>到</a:t>
            </a:r>
            <a:r>
              <a:rPr lang="en-US" altLang="zh-CN" kern="100" dirty="0">
                <a:latin typeface="汉仪雅酷黑 65W" panose="020B0604020202020204" charset="-122"/>
                <a:ea typeface="汉仪雅酷黑 65W" panose="020B0604020202020204" charset="-122"/>
                <a:cs typeface="Times New Roman" panose="02020603050405020304" pitchFamily="18" charset="0"/>
              </a:rPr>
              <a:t>1995</a:t>
            </a:r>
            <a:r>
              <a:rPr lang="zh-CN" altLang="en-US" kern="100" dirty="0">
                <a:latin typeface="汉仪雅酷黑 65W" panose="020B0604020202020204" charset="-122"/>
                <a:ea typeface="汉仪雅酷黑 65W" panose="020B0604020202020204" charset="-122"/>
                <a:cs typeface="Times New Roman" panose="02020603050405020304" pitchFamily="18" charset="0"/>
              </a:rPr>
              <a:t>年初，</a:t>
            </a:r>
            <a:r>
              <a:rPr lang="en-US" altLang="zh-CN" kern="100" dirty="0">
                <a:latin typeface="汉仪雅酷黑 65W" panose="020B0604020202020204" charset="-122"/>
                <a:ea typeface="汉仪雅酷黑 65W" panose="020B0604020202020204" charset="-122"/>
                <a:cs typeface="Times New Roman" panose="02020603050405020304" pitchFamily="18" charset="0"/>
              </a:rPr>
              <a:t>ARPANET</a:t>
            </a:r>
            <a:r>
              <a:rPr lang="zh-CN" altLang="en-US" kern="100" dirty="0">
                <a:latin typeface="汉仪雅酷黑 65W" panose="020B0604020202020204" charset="-122"/>
                <a:ea typeface="汉仪雅酷黑 65W" panose="020B0604020202020204" charset="-122"/>
                <a:cs typeface="Times New Roman" panose="02020603050405020304" pitchFamily="18" charset="0"/>
              </a:rPr>
              <a:t>网络基本发展成了将世界范围内各种计算机系统和局域网连接在一起的“互联网”。其中我国于</a:t>
            </a:r>
            <a:r>
              <a:rPr lang="en-US" altLang="zh-CN" kern="100" dirty="0">
                <a:latin typeface="汉仪雅酷黑 65W" panose="020B0604020202020204" charset="-122"/>
                <a:ea typeface="汉仪雅酷黑 65W" panose="020B0604020202020204" charset="-122"/>
                <a:cs typeface="Times New Roman" panose="02020603050405020304" pitchFamily="18" charset="0"/>
              </a:rPr>
              <a:t>1990</a:t>
            </a:r>
            <a:r>
              <a:rPr lang="zh-CN" altLang="en-US" kern="100" dirty="0">
                <a:latin typeface="汉仪雅酷黑 65W" panose="020B0604020202020204" charset="-122"/>
                <a:ea typeface="汉仪雅酷黑 65W" panose="020B0604020202020204" charset="-122"/>
                <a:cs typeface="Times New Roman" panose="02020603050405020304" pitchFamily="18" charset="0"/>
              </a:rPr>
              <a:t>年正式注册了域名。</a:t>
            </a:r>
            <a:endParaRPr lang="en-US" altLang="zh-CN" kern="100" dirty="0">
              <a:latin typeface="汉仪雅酷黑 65W" panose="020B0604020202020204" charset="-122"/>
              <a:ea typeface="汉仪雅酷黑 65W" panose="020B0604020202020204" charset="-122"/>
              <a:cs typeface="Times New Roman" panose="02020603050405020304" pitchFamily="18" charset="0"/>
            </a:endParaRPr>
          </a:p>
          <a:p>
            <a:pPr marL="342900" indent="-342900" algn="just">
              <a:buAutoNum type="arabicPeriod"/>
            </a:pPr>
            <a:r>
              <a:rPr lang="zh-CN" altLang="en-US" dirty="0">
                <a:latin typeface="汉仪雅酷黑 65W" panose="020B0604020202020204" charset="-122"/>
                <a:ea typeface="汉仪雅酷黑 65W" panose="020B0604020202020204" charset="-122"/>
              </a:rPr>
              <a:t>美国大学生马克</a:t>
            </a:r>
            <a:r>
              <a:rPr lang="en-US" altLang="zh-CN" dirty="0">
                <a:latin typeface="汉仪雅酷黑 65W" panose="020B0604020202020204" charset="-122"/>
                <a:ea typeface="汉仪雅酷黑 65W" panose="020B0604020202020204" charset="-122"/>
              </a:rPr>
              <a:t>· </a:t>
            </a:r>
            <a:r>
              <a:rPr lang="zh-CN" altLang="en-US" dirty="0">
                <a:latin typeface="汉仪雅酷黑 65W" panose="020B0604020202020204" charset="-122"/>
                <a:ea typeface="汉仪雅酷黑 65W" panose="020B0604020202020204" charset="-122"/>
              </a:rPr>
              <a:t>安德森开发出了运行在</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上的</a:t>
            </a:r>
            <a:r>
              <a:rPr lang="en-US" altLang="zh-CN" dirty="0">
                <a:latin typeface="汉仪雅酷黑 65W" panose="020B0604020202020204" charset="-122"/>
                <a:ea typeface="汉仪雅酷黑 65W" panose="020B0604020202020204" charset="-122"/>
              </a:rPr>
              <a:t>Mosaic</a:t>
            </a:r>
            <a:r>
              <a:rPr lang="zh-CN" altLang="en-US" dirty="0">
                <a:latin typeface="汉仪雅酷黑 65W" panose="020B0604020202020204" charset="-122"/>
                <a:ea typeface="汉仪雅酷黑 65W" panose="020B0604020202020204" charset="-122"/>
              </a:rPr>
              <a:t>浏览器程序。在此之后，由于网页的用户图形界面取代了符号界面，</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用户实现了十分迅速地增长，并逐渐形成了现在互联网。</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523240"/>
            <a:chOff x="3716" y="3214"/>
            <a:chExt cx="8453" cy="824"/>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计算机网络基础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715009" y="1283314"/>
            <a:ext cx="8272463" cy="1200329"/>
          </a:xfrm>
          <a:prstGeom prst="rect">
            <a:avLst/>
          </a:prstGeom>
          <a:noFill/>
        </p:spPr>
        <p:txBody>
          <a:bodyPr wrap="square" rtlCol="0">
            <a:spAutoFit/>
          </a:bodyPr>
          <a:lstStyle/>
          <a:p>
            <a:pPr algn="just"/>
            <a:r>
              <a:rPr lang="zh-CN" altLang="en-US" dirty="0">
                <a:latin typeface="汉仪雅酷黑 65W" panose="020B0604020202020204" charset="-122"/>
                <a:ea typeface="汉仪雅酷黑 65W" panose="020B0604020202020204" charset="-122"/>
              </a:rPr>
              <a:t>内联网：英文名为</a:t>
            </a:r>
            <a:r>
              <a:rPr lang="en-US" altLang="zh-CN" dirty="0">
                <a:latin typeface="汉仪雅酷黑 65W" panose="020B0604020202020204" charset="-122"/>
                <a:ea typeface="汉仪雅酷黑 65W" panose="020B0604020202020204" charset="-122"/>
              </a:rPr>
              <a:t>Intranet</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Intranet</a:t>
            </a:r>
            <a:r>
              <a:rPr lang="zh-CN" altLang="en-US" dirty="0">
                <a:latin typeface="汉仪雅酷黑 65W" panose="020B0604020202020204" charset="-122"/>
                <a:ea typeface="汉仪雅酷黑 65W" panose="020B0604020202020204" charset="-122"/>
              </a:rPr>
              <a:t>是一种新型的计算机网络，使用了与</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相同的技术。</a:t>
            </a:r>
            <a:r>
              <a:rPr lang="en-US" altLang="zh-CN" dirty="0">
                <a:latin typeface="汉仪雅酷黑 65W" panose="020B0604020202020204" charset="-122"/>
                <a:ea typeface="汉仪雅酷黑 65W" panose="020B0604020202020204" charset="-122"/>
              </a:rPr>
              <a:t>Intranet</a:t>
            </a:r>
            <a:r>
              <a:rPr lang="zh-CN" altLang="en-US" dirty="0">
                <a:latin typeface="汉仪雅酷黑 65W" panose="020B0604020202020204" charset="-122"/>
                <a:ea typeface="汉仪雅酷黑 65W" panose="020B0604020202020204" charset="-122"/>
              </a:rPr>
              <a:t>通常被建立在一个企业或组织的内部并为其成员提供信息的共享和交流等服务，例如</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服务、文件传输、电子邮件等。</a:t>
            </a:r>
            <a:r>
              <a:rPr lang="en-US" altLang="zh-CN" dirty="0">
                <a:latin typeface="汉仪雅酷黑 65W" panose="020B0604020202020204" charset="-122"/>
                <a:ea typeface="汉仪雅酷黑 65W" panose="020B0604020202020204" charset="-122"/>
              </a:rPr>
              <a:t>Intranet</a:t>
            </a:r>
            <a:r>
              <a:rPr lang="zh-CN" altLang="en-US" dirty="0">
                <a:latin typeface="汉仪雅酷黑 65W" panose="020B0604020202020204" charset="-122"/>
                <a:ea typeface="汉仪雅酷黑 65W" panose="020B0604020202020204" charset="-122"/>
              </a:rPr>
              <a:t>的核心技术是基于</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的计算。</a:t>
            </a:r>
          </a:p>
        </p:txBody>
      </p:sp>
      <p:sp>
        <p:nvSpPr>
          <p:cNvPr id="7" name="文本框 6">
            <a:extLst>
              <a:ext uri="{FF2B5EF4-FFF2-40B4-BE49-F238E27FC236}">
                <a16:creationId xmlns:a16="http://schemas.microsoft.com/office/drawing/2014/main" id="{53A89B4F-5DAD-CB09-5760-6B7ECE159A4F}"/>
              </a:ext>
            </a:extLst>
          </p:cNvPr>
          <p:cNvSpPr txBox="1"/>
          <p:nvPr/>
        </p:nvSpPr>
        <p:spPr>
          <a:xfrm>
            <a:off x="772794" y="3236119"/>
            <a:ext cx="8156894" cy="1754326"/>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Intranet</a:t>
            </a:r>
            <a:r>
              <a:rPr lang="zh-CN" altLang="en-US" dirty="0">
                <a:latin typeface="汉仪雅酷黑 65W" panose="020B0604020202020204" charset="-122"/>
                <a:ea typeface="汉仪雅酷黑 65W" panose="020B0604020202020204" charset="-122"/>
              </a:rPr>
              <a:t>的技术核心：</a:t>
            </a:r>
            <a:r>
              <a:rPr lang="en-US" altLang="zh-CN" dirty="0">
                <a:latin typeface="汉仪雅酷黑 65W" panose="020B0604020202020204" charset="-122"/>
                <a:ea typeface="汉仪雅酷黑 65W" panose="020B0604020202020204" charset="-122"/>
              </a:rPr>
              <a:t>Intranet</a:t>
            </a:r>
            <a:r>
              <a:rPr lang="zh-CN" altLang="en-US" dirty="0">
                <a:latin typeface="汉仪雅酷黑 65W" panose="020B0604020202020204" charset="-122"/>
                <a:ea typeface="汉仪雅酷黑 65W" panose="020B0604020202020204" charset="-122"/>
              </a:rPr>
              <a:t>的基本思想是在内部网络上使用</a:t>
            </a:r>
            <a:r>
              <a:rPr lang="en-US" altLang="zh-CN" dirty="0">
                <a:latin typeface="汉仪雅酷黑 65W" panose="020B0604020202020204" charset="-122"/>
                <a:ea typeface="汉仪雅酷黑 65W" panose="020B0604020202020204" charset="-122"/>
              </a:rPr>
              <a:t>TCP/IP</a:t>
            </a:r>
            <a:r>
              <a:rPr lang="zh-CN" altLang="en-US" dirty="0">
                <a:latin typeface="汉仪雅酷黑 65W" panose="020B0604020202020204" charset="-122"/>
                <a:ea typeface="汉仪雅酷黑 65W" panose="020B0604020202020204" charset="-122"/>
              </a:rPr>
              <a:t>协议进行通信，利用</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的</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服务作为标准信息平台，同时建立防火墙把内部网和</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分开。</a:t>
            </a:r>
            <a:r>
              <a:rPr lang="en-US" altLang="zh-CN" dirty="0">
                <a:latin typeface="汉仪雅酷黑 65W" panose="020B0604020202020204" charset="-122"/>
                <a:ea typeface="汉仪雅酷黑 65W" panose="020B0604020202020204" charset="-122"/>
              </a:rPr>
              <a:t>Intranet</a:t>
            </a:r>
            <a:r>
              <a:rPr lang="zh-CN" altLang="zh-CN" dirty="0">
                <a:latin typeface="汉仪雅酷黑 65W" panose="020B0604020202020204" charset="-122"/>
                <a:ea typeface="汉仪雅酷黑 65W" panose="020B0604020202020204" charset="-122"/>
              </a:rPr>
              <a:t>可以</a:t>
            </a:r>
            <a:r>
              <a:rPr lang="zh-CN" altLang="en-US" dirty="0">
                <a:latin typeface="汉仪雅酷黑 65W" panose="020B0604020202020204" charset="-122"/>
                <a:ea typeface="汉仪雅酷黑 65W" panose="020B0604020202020204" charset="-122"/>
              </a:rPr>
              <a:t>将网络</a:t>
            </a:r>
            <a:r>
              <a:rPr lang="zh-CN" altLang="zh-CN" dirty="0">
                <a:latin typeface="汉仪雅酷黑 65W" panose="020B0604020202020204" charset="-122"/>
                <a:ea typeface="汉仪雅酷黑 65W" panose="020B0604020202020204" charset="-122"/>
              </a:rPr>
              <a:t>物理隔离并形成一个独立的个体，从而成为一个独立的计算机网络。</a:t>
            </a:r>
            <a:r>
              <a:rPr lang="zh-CN" altLang="en-US" dirty="0">
                <a:latin typeface="汉仪雅酷黑 65W" panose="020B0604020202020204" charset="-122"/>
                <a:ea typeface="汉仪雅酷黑 65W" panose="020B0604020202020204" charset="-122"/>
              </a:rPr>
              <a:t>因此</a:t>
            </a:r>
            <a:r>
              <a:rPr lang="zh-CN" altLang="zh-CN" dirty="0">
                <a:latin typeface="汉仪雅酷黑 65W" panose="020B0604020202020204" charset="-122"/>
                <a:ea typeface="汉仪雅酷黑 65W" panose="020B0604020202020204" charset="-122"/>
              </a:rPr>
              <a:t>我们习惯将</a:t>
            </a:r>
            <a:r>
              <a:rPr lang="en-US" altLang="zh-CN" dirty="0">
                <a:latin typeface="汉仪雅酷黑 65W" panose="020B0604020202020204" charset="-122"/>
                <a:ea typeface="汉仪雅酷黑 65W" panose="020B0604020202020204" charset="-122"/>
              </a:rPr>
              <a:t>Internet</a:t>
            </a:r>
            <a:r>
              <a:rPr lang="zh-CN" altLang="zh-CN" dirty="0">
                <a:latin typeface="汉仪雅酷黑 65W" panose="020B0604020202020204" charset="-122"/>
                <a:ea typeface="汉仪雅酷黑 65W" panose="020B0604020202020204" charset="-122"/>
              </a:rPr>
              <a:t>称为“外网”，将</a:t>
            </a:r>
            <a:r>
              <a:rPr lang="en-US" altLang="zh-CN" dirty="0">
                <a:latin typeface="汉仪雅酷黑 65W" panose="020B0604020202020204" charset="-122"/>
                <a:ea typeface="汉仪雅酷黑 65W" panose="020B0604020202020204" charset="-122"/>
              </a:rPr>
              <a:t>Intranet</a:t>
            </a:r>
            <a:r>
              <a:rPr lang="zh-CN" altLang="zh-CN" dirty="0">
                <a:latin typeface="汉仪雅酷黑 65W" panose="020B0604020202020204" charset="-122"/>
                <a:ea typeface="汉仪雅酷黑 65W" panose="020B0604020202020204" charset="-122"/>
              </a:rPr>
              <a:t>称为“内网”。</a:t>
            </a:r>
          </a:p>
          <a:p>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C58F44D2-4077-5B92-DD0D-79849803339E}"/>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9E2CAD89-812F-A0C7-6877-BF6DC05116C3}"/>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61AD16BE-0F89-3F5E-1AA6-0860842C4B5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05256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计算机网络基础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715009" y="1283314"/>
            <a:ext cx="8272463" cy="1477328"/>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是存储在通过</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相互连接的计算机中的数以千万计、彼此关联的文档集合。用户可以通过浏览器随意访问</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站点，从而浏览</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文档中包含的文本、图像、视频和音频等信息。</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网</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实际上是一种全球性的资源系统，而</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是它的通信基础设施。因此可以将</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看作一种由某些软件和位于</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上层、相互链接的大量文档所构成的系统。</a:t>
            </a:r>
            <a:endParaRPr lang="zh-CN" altLang="en-US" dirty="0">
              <a:latin typeface="汉仪雅酷黑 65W" panose="020B0604020202020204" charset="-122"/>
              <a:ea typeface="汉仪雅酷黑 65W" panose="020B0604020202020204" charset="-122"/>
            </a:endParaRPr>
          </a:p>
        </p:txBody>
      </p:sp>
      <p:sp>
        <p:nvSpPr>
          <p:cNvPr id="10" name="文本框 9">
            <a:extLst>
              <a:ext uri="{FF2B5EF4-FFF2-40B4-BE49-F238E27FC236}">
                <a16:creationId xmlns:a16="http://schemas.microsoft.com/office/drawing/2014/main" id="{2978A6DF-B423-DBFA-FEC0-75DCB8112403}"/>
              </a:ext>
            </a:extLst>
          </p:cNvPr>
          <p:cNvSpPr txBox="1"/>
          <p:nvPr/>
        </p:nvSpPr>
        <p:spPr>
          <a:xfrm>
            <a:off x="766577" y="2815891"/>
            <a:ext cx="8169325" cy="2585323"/>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的发展过程：</a:t>
            </a:r>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1.Web1.0</a:t>
            </a:r>
            <a:r>
              <a:rPr lang="zh-CN" altLang="en-US" dirty="0">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 Web 1.0</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可以被广义地理解为</a:t>
            </a:r>
            <a:r>
              <a:rPr lang="en-US" altLang="zh-CN" sz="1800" kern="100" dirty="0">
                <a:effectLst/>
                <a:latin typeface="汉仪雅酷黑 65W" panose="020B0604020202020204" charset="-122"/>
                <a:ea typeface="汉仪雅酷黑 65W" panose="020B0604020202020204" charset="-122"/>
              </a:rPr>
              <a:t>20</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世纪末到</a:t>
            </a:r>
            <a:r>
              <a:rPr lang="en-US" altLang="zh-CN" sz="1800" kern="100" dirty="0">
                <a:effectLst/>
                <a:latin typeface="汉仪雅酷黑 65W" panose="020B0604020202020204" charset="-122"/>
                <a:ea typeface="汉仪雅酷黑 65W" panose="020B0604020202020204" charset="-122"/>
              </a:rPr>
              <a:t>21</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世纪初的互联网。即类似于博客、论坛等业务逻辑和数据交互比较简单的网页组成的互联网</a:t>
            </a:r>
            <a:r>
              <a:rPr lang="zh-CN" altLang="en-US" sz="1800" kern="100" dirty="0">
                <a:effectLst/>
                <a:latin typeface="汉仪雅酷黑 65W" panose="020B0604020202020204" charset="-122"/>
                <a:ea typeface="汉仪雅酷黑 65W" panose="020B0604020202020204" charset="-122"/>
                <a:cs typeface="Times New Roman" panose="02020603050405020304" pitchFamily="18" charset="0"/>
              </a:rPr>
              <a:t>。</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r>
              <a:rPr lang="zh-CN" altLang="en-US"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可读</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p>
          <a:p>
            <a:pPr algn="just"/>
            <a:r>
              <a:rPr lang="en-US" altLang="zh-CN" kern="100" dirty="0">
                <a:latin typeface="汉仪雅酷黑 65W" panose="020B0604020202020204" charset="-122"/>
                <a:ea typeface="汉仪雅酷黑 65W" panose="020B0604020202020204" charset="-122"/>
                <a:cs typeface="Times New Roman" panose="02020603050405020304" pitchFamily="18" charset="0"/>
              </a:rPr>
              <a:t>2.Web2.0</a:t>
            </a:r>
            <a:r>
              <a:rPr lang="zh-CN" altLang="en-US" kern="100" dirty="0">
                <a:latin typeface="汉仪雅酷黑 65W" panose="020B0604020202020204" charset="-122"/>
                <a:ea typeface="汉仪雅酷黑 65W" panose="020B0604020202020204" charset="-122"/>
                <a:cs typeface="Times New Roman" panose="02020603050405020304" pitchFamily="18" charset="0"/>
              </a:rPr>
              <a: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在这个阶段中，众多的社交平台开始出现，网站用户可以通过社交平台与其他用户进行交互、与网站进行交互等。</a:t>
            </a:r>
            <a:r>
              <a:rPr lang="en-US" altLang="zh-CN" sz="1800" kern="100" dirty="0">
                <a:effectLst/>
                <a:latin typeface="汉仪雅酷黑 65W" panose="020B0604020202020204" charset="-122"/>
                <a:ea typeface="汉仪雅酷黑 65W" panose="020B0604020202020204" charset="-122"/>
                <a:cs typeface="Times New Roman" panose="02020603050405020304" pitchFamily="18" charset="0"/>
              </a:rPr>
              <a:t> </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r>
              <a:rPr lang="zh-CN" altLang="en-US"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可读</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r>
              <a:rPr lang="zh-CN" altLang="en-US"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可写</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endParaRPr lang="en-US" altLang="zh-CN" kern="100" dirty="0">
              <a:solidFill>
                <a:srgbClr val="FF0000"/>
              </a:solidFill>
              <a:latin typeface="汉仪雅酷黑 65W" panose="020B0604020202020204" charset="-122"/>
              <a:ea typeface="汉仪雅酷黑 65W" panose="020B0604020202020204" charset="-122"/>
              <a:cs typeface="Times New Roman" panose="02020603050405020304" pitchFamily="18" charset="0"/>
            </a:endParaRPr>
          </a:p>
          <a:p>
            <a:pPr algn="just"/>
            <a:r>
              <a:rPr lang="en-US" altLang="zh-CN" kern="100" dirty="0">
                <a:latin typeface="汉仪雅酷黑 65W" panose="020B0604020202020204" charset="-122"/>
                <a:ea typeface="汉仪雅酷黑 65W" panose="020B0604020202020204" charset="-122"/>
                <a:cs typeface="Times New Roman" panose="02020603050405020304" pitchFamily="18" charset="0"/>
              </a:rPr>
              <a:t>3.Web3.0</a:t>
            </a:r>
            <a:r>
              <a:rPr lang="zh-CN" altLang="en-US" kern="100" dirty="0">
                <a:latin typeface="汉仪雅酷黑 65W" panose="020B0604020202020204" charset="-122"/>
                <a:ea typeface="汉仪雅酷黑 65W" panose="020B0604020202020204" charset="-122"/>
                <a:cs typeface="Times New Roman" panose="02020603050405020304" pitchFamily="18" charset="0"/>
              </a:rPr>
              <a:t>：目前已经进入了</a:t>
            </a:r>
            <a:r>
              <a:rPr lang="en-US" altLang="zh-CN" kern="100" dirty="0">
                <a:latin typeface="汉仪雅酷黑 65W" panose="020B0604020202020204" charset="-122"/>
                <a:ea typeface="汉仪雅酷黑 65W" panose="020B0604020202020204" charset="-122"/>
                <a:cs typeface="Times New Roman" panose="02020603050405020304" pitchFamily="18" charset="0"/>
              </a:rPr>
              <a:t>Web3.0</a:t>
            </a:r>
            <a:r>
              <a:rPr lang="zh-CN" altLang="en-US" kern="100" dirty="0">
                <a:latin typeface="汉仪雅酷黑 65W" panose="020B0604020202020204" charset="-122"/>
                <a:ea typeface="汉仪雅酷黑 65W" panose="020B0604020202020204" charset="-122"/>
                <a:cs typeface="Times New Roman" panose="02020603050405020304" pitchFamily="18" charset="0"/>
              </a:rPr>
              <a:t>时代。</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在</a:t>
            </a:r>
            <a:r>
              <a:rPr lang="en-US" altLang="zh-CN" sz="1800" kern="100" dirty="0">
                <a:effectLst/>
                <a:latin typeface="汉仪雅酷黑 65W" panose="020B0604020202020204" charset="-122"/>
                <a:ea typeface="汉仪雅酷黑 65W" panose="020B0604020202020204" charset="-122"/>
              </a:rPr>
              <a:t>Web 3.0</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的背景下有诸多时代热词，例如区块链、智能合约、</a:t>
            </a:r>
            <a:r>
              <a:rPr lang="en-US" altLang="zh-CN" sz="1800" kern="100" dirty="0">
                <a:effectLst/>
                <a:latin typeface="汉仪雅酷黑 65W" panose="020B0604020202020204" charset="-122"/>
                <a:ea typeface="汉仪雅酷黑 65W" panose="020B0604020202020204" charset="-122"/>
              </a:rPr>
              <a:t>NFT</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、元宇宙等。其中去中心化的思想愈发突出，新的互联网服务中对第三方可靠机构的依赖性降低，</a:t>
            </a:r>
            <a:r>
              <a:rPr lang="zh-CN" altLang="en-US" sz="1800" kern="100" dirty="0">
                <a:effectLst/>
                <a:latin typeface="汉仪雅酷黑 65W" panose="020B0604020202020204" charset="-122"/>
                <a:ea typeface="汉仪雅酷黑 65W" panose="020B0604020202020204" charset="-122"/>
              </a:rPr>
              <a:t>点对点的</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通信机制</a:t>
            </a:r>
            <a:r>
              <a:rPr lang="zh-CN" altLang="en-US" sz="1800" kern="100" dirty="0">
                <a:effectLst/>
                <a:latin typeface="汉仪雅酷黑 65W" panose="020B0604020202020204" charset="-122"/>
                <a:ea typeface="汉仪雅酷黑 65W" panose="020B0604020202020204" charset="-122"/>
                <a:cs typeface="Times New Roman" panose="02020603050405020304" pitchFamily="18" charset="0"/>
              </a:rPr>
              <a:t>得到了进一步的发展。</a:t>
            </a:r>
            <a:r>
              <a:rPr lang="en-US" altLang="zh-CN" sz="1800" kern="100" dirty="0">
                <a:effectLst/>
                <a:latin typeface="汉仪雅酷黑 65W" panose="020B0604020202020204" charset="-122"/>
                <a:ea typeface="汉仪雅酷黑 65W" panose="020B0604020202020204" charset="-122"/>
                <a:cs typeface="Times New Roman" panose="02020603050405020304" pitchFamily="18" charset="0"/>
              </a:rPr>
              <a:t> </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r>
              <a:rPr lang="zh-CN" altLang="en-US"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可读</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r>
              <a:rPr lang="zh-CN" altLang="en-US"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可写</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r>
              <a:rPr lang="zh-CN" altLang="en-US"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可拥有</a:t>
            </a:r>
            <a:r>
              <a:rPr lang="en-US" altLang="zh-CN" sz="1800" kern="100" dirty="0">
                <a:solidFill>
                  <a:srgbClr val="FF0000"/>
                </a:solidFill>
                <a:effectLst/>
                <a:latin typeface="汉仪雅酷黑 65W" panose="020B0604020202020204" charset="-122"/>
                <a:ea typeface="汉仪雅酷黑 65W" panose="020B0604020202020204" charset="-122"/>
                <a:cs typeface="Times New Roman" panose="02020603050405020304" pitchFamily="18" charset="0"/>
              </a:rPr>
              <a:t>)</a:t>
            </a:r>
            <a:endParaRPr lang="zh-CN" altLang="en-US" dirty="0">
              <a:solidFill>
                <a:srgbClr val="FF0000"/>
              </a:solidFill>
              <a:latin typeface="汉仪雅酷黑 65W" panose="020B0604020202020204" charset="-122"/>
              <a:ea typeface="汉仪雅酷黑 65W" panose="020B0604020202020204" charset="-122"/>
            </a:endParaRPr>
          </a:p>
        </p:txBody>
      </p:sp>
      <p:grpSp>
        <p:nvGrpSpPr>
          <p:cNvPr id="7" name="组合 6">
            <a:extLst>
              <a:ext uri="{FF2B5EF4-FFF2-40B4-BE49-F238E27FC236}">
                <a16:creationId xmlns:a16="http://schemas.microsoft.com/office/drawing/2014/main" id="{1364382D-8D22-A163-F42C-4844A8CA0080}"/>
              </a:ext>
            </a:extLst>
          </p:cNvPr>
          <p:cNvGrpSpPr/>
          <p:nvPr/>
        </p:nvGrpSpPr>
        <p:grpSpPr>
          <a:xfrm>
            <a:off x="6911340" y="227965"/>
            <a:ext cx="2143125" cy="523240"/>
            <a:chOff x="3716" y="3214"/>
            <a:chExt cx="8453" cy="824"/>
          </a:xfrm>
        </p:grpSpPr>
        <p:sp>
          <p:nvSpPr>
            <p:cNvPr id="11" name="文本框 10">
              <a:extLst>
                <a:ext uri="{FF2B5EF4-FFF2-40B4-BE49-F238E27FC236}">
                  <a16:creationId xmlns:a16="http://schemas.microsoft.com/office/drawing/2014/main" id="{71EB401A-58ED-5F02-AE53-20F57DBD764E}"/>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EDA974E3-AD99-6772-E6F8-0094B7A22EDE}"/>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56435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计算机网络基础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5" y="1295400"/>
            <a:ext cx="3048000" cy="368300"/>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Web</a:t>
            </a:r>
            <a:r>
              <a:rPr lang="zh-CN" altLang="en-US" dirty="0">
                <a:latin typeface="汉仪雅酷黑 65W" panose="020B0604020202020204" charset="-122"/>
                <a:ea typeface="汉仪雅酷黑 65W" panose="020B0604020202020204" charset="-122"/>
                <a:cs typeface="汉仪雅酷黑 65W" panose="020B0604020202020204" charset="-122"/>
              </a:rPr>
              <a:t>的特点</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4C0B67E7-C6DF-385B-4A88-83C3BA81C8E0}"/>
              </a:ext>
            </a:extLst>
          </p:cNvPr>
          <p:cNvSpPr txBox="1"/>
          <p:nvPr/>
        </p:nvSpPr>
        <p:spPr>
          <a:xfrm>
            <a:off x="893774" y="1821925"/>
            <a:ext cx="7652085" cy="4247317"/>
          </a:xfrm>
          <a:prstGeom prst="rect">
            <a:avLst/>
          </a:prstGeom>
          <a:noFill/>
        </p:spPr>
        <p:txBody>
          <a:bodyPr wrap="square" rtlCol="0">
            <a:spAutoFit/>
          </a:bodyPr>
          <a:lstStyle/>
          <a:p>
            <a:pPr marL="342900" indent="-342900" algn="just">
              <a:buAutoNum type="arabicPeriod"/>
            </a:pPr>
            <a:r>
              <a:rPr lang="zh-CN" altLang="zh-CN" sz="1800" b="1" kern="100" dirty="0">
                <a:effectLst/>
                <a:latin typeface="汉仪雅酷黑 65W" panose="020B0604020202020204" charset="-122"/>
                <a:ea typeface="汉仪雅酷黑 65W" panose="020B0604020202020204" charset="-122"/>
              </a:rPr>
              <a:t>一种分布式超媒体系统</a:t>
            </a:r>
            <a:r>
              <a:rPr lang="zh-CN" altLang="en-US" sz="1800" b="1"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 Web</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的一个主要的概念就是超文本链接，想要了解某一个主题的内容只需要使用鼠标点击一下这个主题，就可以跳转到包含这一主题的另外的</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文档。</a:t>
            </a:r>
            <a:endParaRPr lang="en-US" altLang="zh-CN" sz="1800" kern="100" dirty="0">
              <a:effectLst/>
              <a:latin typeface="汉仪雅酷黑 65W" panose="020B0604020202020204" charset="-122"/>
              <a:ea typeface="汉仪雅酷黑 65W" panose="020B0604020202020204" charset="-122"/>
              <a:cs typeface="Times New Roman" panose="02020603050405020304" pitchFamily="18" charset="0"/>
            </a:endParaRPr>
          </a:p>
          <a:p>
            <a:pPr marL="342900" indent="-342900" algn="just">
              <a:buFontTx/>
              <a:buAutoNum type="arabicPeriod"/>
            </a:pPr>
            <a:r>
              <a:rPr lang="zh-CN" altLang="zh-CN" sz="1800" b="1" kern="100" dirty="0">
                <a:effectLst/>
                <a:latin typeface="汉仪雅酷黑 65W" panose="020B0604020202020204" charset="-122"/>
                <a:ea typeface="汉仪雅酷黑 65W" panose="020B0604020202020204" charset="-122"/>
                <a:cs typeface="Times New Roman" panose="02020603050405020304" pitchFamily="18" charset="0"/>
              </a:rPr>
              <a:t>多媒体化</a:t>
            </a:r>
            <a:r>
              <a:rPr lang="zh-CN" altLang="en-US" sz="1800" b="1" kern="100" dirty="0">
                <a:effectLst/>
                <a:latin typeface="汉仪雅酷黑 65W" panose="020B0604020202020204" charset="-122"/>
                <a:ea typeface="汉仪雅酷黑 65W" panose="020B0604020202020204" charset="-122"/>
                <a:cs typeface="Times New Roman" panose="02020603050405020304" pitchFamily="18" charset="0"/>
              </a:rPr>
              <a:t>和</a:t>
            </a:r>
            <a:r>
              <a:rPr lang="zh-CN" altLang="zh-CN" sz="1800" b="1" kern="100" dirty="0">
                <a:effectLst/>
                <a:latin typeface="汉仪雅酷黑 65W" panose="020B0604020202020204" charset="-122"/>
                <a:ea typeface="汉仪雅酷黑 65W" panose="020B0604020202020204" charset="-122"/>
                <a:cs typeface="Times New Roman" panose="02020603050405020304" pitchFamily="18" charset="0"/>
              </a:rPr>
              <a:t>易于导航</a:t>
            </a:r>
            <a:r>
              <a:rPr lang="zh-CN" altLang="en-US" sz="1800" b="1" kern="100" dirty="0">
                <a:effectLst/>
                <a:latin typeface="汉仪雅酷黑 65W" panose="020B0604020202020204" charset="-122"/>
                <a:ea typeface="汉仪雅酷黑 65W" panose="020B0604020202020204" charset="-122"/>
                <a:cs typeface="Times New Roman" panose="02020603050405020304" pitchFamily="18" charset="0"/>
              </a:rPr>
              <a:t>：</a:t>
            </a:r>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在</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之前</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上能显示的信息只有</a:t>
            </a:r>
            <a:r>
              <a:rPr lang="zh-CN" altLang="en-US" sz="1800" u="none" strike="noStrike" kern="100" dirty="0">
                <a:effectLst/>
                <a:latin typeface="汉仪雅酷黑 65W" panose="020B0604020202020204" charset="-122"/>
                <a:ea typeface="汉仪雅酷黑 65W" panose="020B0604020202020204" charset="-122"/>
              </a:rPr>
              <a:t>文本形式</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具有将图形、</a:t>
            </a:r>
            <a:r>
              <a:rPr lang="zh-CN" altLang="en-US" sz="1800" u="none" strike="noStrike" kern="100" dirty="0">
                <a:effectLst/>
                <a:latin typeface="汉仪雅酷黑 65W" panose="020B0604020202020204" charset="-122"/>
                <a:ea typeface="汉仪雅酷黑 65W" panose="020B0604020202020204" charset="-122"/>
              </a:rPr>
              <a:t>音频</a:t>
            </a:r>
            <a:r>
              <a:rPr lang="zh-CN" altLang="zh-CN" sz="1800" kern="100" dirty="0">
                <a:effectLst/>
                <a:latin typeface="汉仪雅酷黑 65W" panose="020B0604020202020204" charset="-122"/>
                <a:ea typeface="汉仪雅酷黑 65W" panose="020B0604020202020204" charset="-122"/>
              </a:rPr>
              <a:t>、</a:t>
            </a:r>
            <a:r>
              <a:rPr lang="zh-CN" altLang="en-US" sz="1800" kern="100" dirty="0">
                <a:effectLst/>
                <a:latin typeface="汉仪雅酷黑 65W" panose="020B0604020202020204" charset="-122"/>
                <a:ea typeface="汉仪雅酷黑 65W" panose="020B0604020202020204" charset="-122"/>
              </a:rPr>
              <a:t>视频</a:t>
            </a:r>
            <a:r>
              <a:rPr lang="zh-CN" altLang="zh-CN" sz="1800" kern="100" dirty="0">
                <a:effectLst/>
                <a:latin typeface="汉仪雅酷黑 65W" panose="020B0604020202020204" charset="-122"/>
                <a:ea typeface="汉仪雅酷黑 65W" panose="020B0604020202020204" charset="-122"/>
              </a:rPr>
              <a:t>信息集合于一体的特性。</a:t>
            </a:r>
            <a:r>
              <a:rPr lang="en-US" altLang="zh-CN" sz="1800" kern="100" dirty="0">
                <a:effectLst/>
                <a:latin typeface="汉仪雅酷黑 65W" panose="020B0604020202020204" charset="-122"/>
                <a:ea typeface="汉仪雅酷黑 65W" panose="020B0604020202020204" charset="-122"/>
              </a:rPr>
              <a:t>Web</a:t>
            </a:r>
            <a:r>
              <a:rPr lang="zh-CN" altLang="en-US" sz="1800" kern="100" dirty="0">
                <a:effectLst/>
                <a:latin typeface="汉仪雅酷黑 65W" panose="020B0604020202020204" charset="-122"/>
                <a:ea typeface="汉仪雅酷黑 65W" panose="020B0604020202020204" charset="-122"/>
              </a:rPr>
              <a:t>也</a:t>
            </a:r>
            <a:r>
              <a:rPr lang="zh-CN" altLang="zh-CN" sz="1800" kern="100" dirty="0">
                <a:effectLst/>
                <a:latin typeface="汉仪雅酷黑 65W" panose="020B0604020202020204" charset="-122"/>
                <a:ea typeface="汉仪雅酷黑 65W" panose="020B0604020202020204" charset="-122"/>
              </a:rPr>
              <a:t>是非常易于导航的，用户只需要从一个链接跳转到另一个链接，就可以在各站点之间浏览信息。</a:t>
            </a:r>
            <a:endParaRPr lang="en-US" altLang="zh-CN" sz="1800" kern="100" dirty="0">
              <a:effectLst/>
              <a:latin typeface="汉仪雅酷黑 65W" panose="020B0604020202020204" charset="-122"/>
              <a:ea typeface="汉仪雅酷黑 65W" panose="020B0604020202020204" charset="-122"/>
            </a:endParaRPr>
          </a:p>
          <a:p>
            <a:pPr marL="342900" indent="-342900" algn="just">
              <a:buFontTx/>
              <a:buAutoNum type="arabicPeriod"/>
            </a:pPr>
            <a:r>
              <a:rPr lang="zh-CN" altLang="en-US" kern="100" dirty="0">
                <a:latin typeface="汉仪雅酷黑 65W" panose="020B0604020202020204" charset="-122"/>
                <a:ea typeface="汉仪雅酷黑 65W" panose="020B0604020202020204" charset="-122"/>
              </a:rPr>
              <a:t>与平台无关：无论用户使用什么操作系统平台，都可以通过</a:t>
            </a:r>
            <a:r>
              <a:rPr lang="en-US" altLang="zh-CN" kern="100" dirty="0">
                <a:latin typeface="汉仪雅酷黑 65W" panose="020B0604020202020204" charset="-122"/>
                <a:ea typeface="汉仪雅酷黑 65W" panose="020B0604020202020204" charset="-122"/>
              </a:rPr>
              <a:t>Internet</a:t>
            </a:r>
            <a:r>
              <a:rPr lang="zh-CN" altLang="en-US" kern="100" dirty="0">
                <a:latin typeface="汉仪雅酷黑 65W" panose="020B0604020202020204" charset="-122"/>
                <a:ea typeface="汉仪雅酷黑 65W" panose="020B0604020202020204" charset="-122"/>
              </a:rPr>
              <a:t>访问</a:t>
            </a:r>
            <a:r>
              <a:rPr lang="en-US" altLang="zh-CN" kern="100" dirty="0">
                <a:latin typeface="汉仪雅酷黑 65W" panose="020B0604020202020204" charset="-122"/>
                <a:ea typeface="汉仪雅酷黑 65W" panose="020B0604020202020204" charset="-122"/>
              </a:rPr>
              <a:t>Web</a:t>
            </a:r>
            <a:r>
              <a:rPr lang="zh-CN" altLang="en-US" kern="100" dirty="0">
                <a:latin typeface="汉仪雅酷黑 65W" panose="020B0604020202020204" charset="-122"/>
                <a:ea typeface="汉仪雅酷黑 65W" panose="020B0604020202020204" charset="-122"/>
              </a:rPr>
              <a:t>。用户访问</a:t>
            </a:r>
            <a:r>
              <a:rPr lang="en-US" altLang="zh-CN" kern="100" dirty="0">
                <a:latin typeface="汉仪雅酷黑 65W" panose="020B0604020202020204" charset="-122"/>
                <a:ea typeface="汉仪雅酷黑 65W" panose="020B0604020202020204" charset="-122"/>
              </a:rPr>
              <a:t>Web</a:t>
            </a:r>
            <a:r>
              <a:rPr lang="zh-CN" altLang="en-US" kern="100" dirty="0">
                <a:latin typeface="汉仪雅酷黑 65W" panose="020B0604020202020204" charset="-122"/>
                <a:ea typeface="汉仪雅酷黑 65W" panose="020B0604020202020204" charset="-122"/>
              </a:rPr>
              <a:t>是借助客户端软件“浏览器” 来实现的。</a:t>
            </a:r>
            <a:endParaRPr lang="en-US" altLang="zh-CN" kern="100" dirty="0">
              <a:latin typeface="汉仪雅酷黑 65W" panose="020B0604020202020204" charset="-122"/>
              <a:ea typeface="汉仪雅酷黑 65W" panose="020B0604020202020204" charset="-122"/>
            </a:endParaRPr>
          </a:p>
          <a:p>
            <a:pPr marL="342900" indent="-342900" algn="just">
              <a:buFontTx/>
              <a:buAutoNum type="arabicPeriod"/>
            </a:pPr>
            <a:r>
              <a:rPr lang="zh-CN" altLang="en-US" sz="1800" kern="100" dirty="0">
                <a:effectLst/>
                <a:latin typeface="汉仪雅酷黑 65W" panose="020B0604020202020204" charset="-122"/>
                <a:ea typeface="汉仪雅酷黑 65W" panose="020B0604020202020204" charset="-122"/>
              </a:rPr>
              <a:t>动态：</a:t>
            </a:r>
            <a:r>
              <a:rPr lang="zh-CN" altLang="zh-CN" sz="1800" kern="100" dirty="0">
                <a:effectLst/>
                <a:latin typeface="汉仪雅酷黑 65W" panose="020B0604020202020204" charset="-122"/>
                <a:ea typeface="汉仪雅酷黑 65W" panose="020B0604020202020204" charset="-122"/>
              </a:rPr>
              <a:t>信息的提供者可以经常地更新存储在</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服务器上的信息</a:t>
            </a:r>
            <a:r>
              <a:rPr lang="zh-CN" altLang="en-US"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marL="342900" indent="-342900" algn="just">
              <a:buFontTx/>
              <a:buAutoNum type="arabicPeriod"/>
            </a:pPr>
            <a:r>
              <a:rPr lang="zh-CN" altLang="en-US" kern="100" dirty="0">
                <a:latin typeface="汉仪雅酷黑 65W" panose="020B0604020202020204" charset="-122"/>
                <a:ea typeface="汉仪雅酷黑 65W" panose="020B0604020202020204" charset="-122"/>
              </a:rPr>
              <a:t>交互：</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的交互性首先表现在它的链接上，用户的浏览顺序和访问的站点完全取决于自己的操作。另外，我们可以在</a:t>
            </a:r>
            <a:r>
              <a:rPr lang="zh-CN" altLang="en-US" sz="1800" kern="100" dirty="0">
                <a:effectLst/>
                <a:latin typeface="汉仪雅酷黑 65W" panose="020B0604020202020204" charset="-122"/>
                <a:ea typeface="汉仪雅酷黑 65W" panose="020B0604020202020204" charset="-122"/>
              </a:rPr>
              <a:t>后续学习过程</a:t>
            </a:r>
            <a:r>
              <a:rPr lang="zh-CN" altLang="zh-CN" sz="1800" kern="100" dirty="0">
                <a:effectLst/>
                <a:latin typeface="汉仪雅酷黑 65W" panose="020B0604020202020204" charset="-122"/>
                <a:ea typeface="汉仪雅酷黑 65W" panose="020B0604020202020204" charset="-122"/>
              </a:rPr>
              <a:t>中了解到通过表单（</a:t>
            </a:r>
            <a:r>
              <a:rPr lang="en-US" altLang="zh-CN" sz="1800" kern="100" dirty="0">
                <a:effectLst/>
                <a:latin typeface="汉仪雅酷黑 65W" panose="020B0604020202020204" charset="-122"/>
                <a:ea typeface="汉仪雅酷黑 65W" panose="020B0604020202020204" charset="-122"/>
              </a:rPr>
              <a:t>form</a:t>
            </a:r>
            <a:r>
              <a:rPr lang="zh-CN" altLang="zh-CN" sz="1800" kern="100" dirty="0">
                <a:effectLst/>
                <a:latin typeface="汉仪雅酷黑 65W" panose="020B0604020202020204" charset="-122"/>
                <a:ea typeface="汉仪雅酷黑 65W" panose="020B0604020202020204" charset="-122"/>
              </a:rPr>
              <a:t>）形式可以从服务器方获得动态的信息。</a:t>
            </a:r>
          </a:p>
          <a:p>
            <a:pPr marL="342900" indent="-342900">
              <a:buAutoNum type="arabicPeriod"/>
            </a:pP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grpSp>
        <p:nvGrpSpPr>
          <p:cNvPr id="7" name="组合 6">
            <a:extLst>
              <a:ext uri="{FF2B5EF4-FFF2-40B4-BE49-F238E27FC236}">
                <a16:creationId xmlns:a16="http://schemas.microsoft.com/office/drawing/2014/main" id="{109E840F-4C08-6A55-31DF-B3135942169D}"/>
              </a:ext>
            </a:extLst>
          </p:cNvPr>
          <p:cNvGrpSpPr/>
          <p:nvPr/>
        </p:nvGrpSpPr>
        <p:grpSpPr>
          <a:xfrm>
            <a:off x="6911340" y="227965"/>
            <a:ext cx="2143125" cy="523240"/>
            <a:chOff x="3716" y="3214"/>
            <a:chExt cx="8453" cy="824"/>
          </a:xfrm>
        </p:grpSpPr>
        <p:sp>
          <p:nvSpPr>
            <p:cNvPr id="10" name="文本框 9">
              <a:extLst>
                <a:ext uri="{FF2B5EF4-FFF2-40B4-BE49-F238E27FC236}">
                  <a16:creationId xmlns:a16="http://schemas.microsoft.com/office/drawing/2014/main" id="{FC45593F-0898-D8ED-2158-CC8538B496B1}"/>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CD4EE92F-07BD-0C7F-3AF9-71FAE063A21D}"/>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6"/>
          <a:stretch>
            <a:fillRect/>
          </a:stretch>
        </p:blipFill>
        <p:spPr>
          <a:xfrm>
            <a:off x="144145" y="104140"/>
            <a:ext cx="1975485" cy="494030"/>
          </a:xfrm>
          <a:prstGeom prst="rect">
            <a:avLst/>
          </a:prstGeom>
        </p:spPr>
      </p:pic>
      <p:sp>
        <p:nvSpPr>
          <p:cNvPr id="6" name="文本框 5"/>
          <p:cNvSpPr txBox="1"/>
          <p:nvPr/>
        </p:nvSpPr>
        <p:spPr>
          <a:xfrm>
            <a:off x="701595" y="1519396"/>
            <a:ext cx="7740809" cy="3693319"/>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协议，简单</a:t>
            </a:r>
            <a:r>
              <a:rPr lang="en-US" altLang="zh-CN" sz="1800" kern="100" dirty="0">
                <a:effectLst/>
                <a:latin typeface="汉仪雅酷黑 65W" panose="020B0604020202020204" charset="-122"/>
                <a:ea typeface="汉仪雅酷黑 65W" panose="020B0604020202020204" charset="-122"/>
              </a:rPr>
              <a:t>地</a:t>
            </a:r>
            <a:r>
              <a:rPr lang="zh-CN" altLang="zh-CN" sz="1800" kern="100" dirty="0">
                <a:effectLst/>
                <a:latin typeface="汉仪雅酷黑 65W" panose="020B0604020202020204" charset="-122"/>
                <a:ea typeface="汉仪雅酷黑 65W" panose="020B0604020202020204" charset="-122"/>
              </a:rPr>
              <a:t>说就是一种规则。在日常生活中</a:t>
            </a:r>
            <a:r>
              <a:rPr lang="zh-CN" altLang="en-US" sz="1800" kern="100" dirty="0">
                <a:effectLst/>
                <a:latin typeface="汉仪雅酷黑 65W" panose="020B0604020202020204" charset="-122"/>
                <a:ea typeface="汉仪雅酷黑 65W" panose="020B0604020202020204" charset="-122"/>
              </a:rPr>
              <a:t>由于</a:t>
            </a:r>
            <a:r>
              <a:rPr lang="zh-CN" altLang="zh-CN" sz="1800" kern="100" dirty="0">
                <a:effectLst/>
                <a:latin typeface="汉仪雅酷黑 65W" panose="020B0604020202020204" charset="-122"/>
                <a:ea typeface="汉仪雅酷黑 65W" panose="020B0604020202020204" charset="-122"/>
              </a:rPr>
              <a:t>每个人个性</a:t>
            </a:r>
            <a:r>
              <a:rPr lang="zh-CN" altLang="en-US" sz="1800" kern="100" dirty="0">
                <a:effectLst/>
                <a:latin typeface="汉仪雅酷黑 65W" panose="020B0604020202020204" charset="-122"/>
                <a:ea typeface="汉仪雅酷黑 65W" panose="020B0604020202020204" charset="-122"/>
              </a:rPr>
              <a:t>都</a:t>
            </a:r>
            <a:r>
              <a:rPr lang="zh-CN" altLang="zh-CN" sz="1800" kern="100" dirty="0">
                <a:effectLst/>
                <a:latin typeface="汉仪雅酷黑 65W" panose="020B0604020202020204" charset="-122"/>
                <a:ea typeface="汉仪雅酷黑 65W" panose="020B0604020202020204" charset="-122"/>
              </a:rPr>
              <a:t>不同，如果我们需要</a:t>
            </a:r>
            <a:r>
              <a:rPr lang="zh-CN" altLang="en-US" sz="1800" kern="100" dirty="0">
                <a:effectLst/>
                <a:latin typeface="汉仪雅酷黑 65W" panose="020B0604020202020204" charset="-122"/>
                <a:ea typeface="汉仪雅酷黑 65W" panose="020B0604020202020204" charset="-122"/>
              </a:rPr>
              <a:t>融入</a:t>
            </a:r>
            <a:r>
              <a:rPr lang="zh-CN" altLang="zh-CN" sz="1800" kern="100" dirty="0">
                <a:effectLst/>
                <a:latin typeface="汉仪雅酷黑 65W" panose="020B0604020202020204" charset="-122"/>
                <a:ea typeface="汉仪雅酷黑 65W" panose="020B0604020202020204" charset="-122"/>
              </a:rPr>
              <a:t>一个大家庭，每个人就要遵守相应的规则，在互联网上工作的机器与设备亦应如此。要掌握</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程序设计流程，我们得先了解</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的底层通信基础</a:t>
            </a:r>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协议簇。</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从概念上讲，</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是由多个网络互联而成的一个庞大的网络集合。从组织结构上讲，</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是由路由器将各种子网连接起来的广域网</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上的计算机都遵循统一的</a:t>
            </a:r>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协议。</a:t>
            </a:r>
          </a:p>
          <a:p>
            <a:pPr indent="266700" algn="just"/>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协议是（</a:t>
            </a:r>
            <a:r>
              <a:rPr lang="en-US" altLang="zh-CN" sz="1800" kern="100" dirty="0">
                <a:effectLst/>
                <a:latin typeface="汉仪雅酷黑 65W" panose="020B0604020202020204" charset="-122"/>
                <a:ea typeface="汉仪雅酷黑 65W" panose="020B0604020202020204" charset="-122"/>
              </a:rPr>
              <a:t>Transmission Control Protocol/Internet Protocol</a:t>
            </a:r>
            <a:r>
              <a:rPr lang="zh-CN" altLang="zh-CN" sz="1800" kern="100" dirty="0">
                <a:effectLst/>
                <a:latin typeface="汉仪雅酷黑 65W" panose="020B0604020202020204" charset="-122"/>
                <a:ea typeface="汉仪雅酷黑 65W" panose="020B0604020202020204" charset="-122"/>
              </a:rPr>
              <a:t>，传输控制协议</a:t>
            </a:r>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网际协议）的简写，是</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最基本的协议。</a:t>
            </a:r>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协议由</a:t>
            </a:r>
            <a:r>
              <a:rPr lang="zh-CN" altLang="en-US" sz="1800" kern="100" dirty="0">
                <a:effectLst/>
                <a:latin typeface="汉仪雅酷黑 65W" panose="020B0604020202020204" charset="-122"/>
                <a:ea typeface="汉仪雅酷黑 65W" panose="020B0604020202020204" charset="-122"/>
              </a:rPr>
              <a:t>网络层</a:t>
            </a:r>
            <a:r>
              <a:rPr lang="zh-CN" altLang="zh-CN" sz="1800" kern="100" dirty="0">
                <a:effectLst/>
                <a:latin typeface="汉仪雅酷黑 65W" panose="020B0604020202020204" charset="-122"/>
                <a:ea typeface="汉仪雅酷黑 65W" panose="020B0604020202020204" charset="-122"/>
              </a:rPr>
              <a:t>的</a:t>
            </a:r>
            <a:r>
              <a:rPr lang="en-US" altLang="zh-CN" sz="1800" kern="100" dirty="0">
                <a:effectLst/>
                <a:latin typeface="汉仪雅酷黑 65W" panose="020B0604020202020204" charset="-122"/>
                <a:ea typeface="汉仪雅酷黑 65W" panose="020B0604020202020204" charset="-122"/>
              </a:rPr>
              <a:t>IP</a:t>
            </a:r>
            <a:r>
              <a:rPr lang="zh-CN" altLang="zh-CN" sz="1800" kern="100" dirty="0">
                <a:effectLst/>
                <a:latin typeface="汉仪雅酷黑 65W" panose="020B0604020202020204" charset="-122"/>
                <a:ea typeface="汉仪雅酷黑 65W" panose="020B0604020202020204" charset="-122"/>
              </a:rPr>
              <a:t>协议和</a:t>
            </a:r>
            <a:r>
              <a:rPr lang="zh-CN" altLang="en-US" sz="1800" u="none" strike="noStrike" kern="100" dirty="0">
                <a:effectLst/>
                <a:latin typeface="汉仪雅酷黑 65W" panose="020B0604020202020204" charset="-122"/>
                <a:ea typeface="汉仪雅酷黑 65W" panose="020B0604020202020204" charset="-122"/>
              </a:rPr>
              <a:t>传输层</a:t>
            </a:r>
            <a:r>
              <a:rPr lang="zh-CN" altLang="zh-CN" sz="1800" kern="100" dirty="0">
                <a:effectLst/>
                <a:latin typeface="汉仪雅酷黑 65W" panose="020B0604020202020204" charset="-122"/>
                <a:ea typeface="汉仪雅酷黑 65W" panose="020B0604020202020204" charset="-122"/>
              </a:rPr>
              <a:t>的</a:t>
            </a:r>
            <a:r>
              <a:rPr lang="en-US" altLang="zh-CN" sz="1800" kern="100" dirty="0">
                <a:effectLst/>
                <a:latin typeface="汉仪雅酷黑 65W" panose="020B0604020202020204" charset="-122"/>
                <a:ea typeface="汉仪雅酷黑 65W" panose="020B0604020202020204" charset="-122"/>
              </a:rPr>
              <a:t>TCP</a:t>
            </a:r>
            <a:r>
              <a:rPr lang="zh-CN" altLang="zh-CN" sz="1800" kern="100" dirty="0">
                <a:effectLst/>
                <a:latin typeface="汉仪雅酷黑 65W" panose="020B0604020202020204" charset="-122"/>
                <a:ea typeface="汉仪雅酷黑 65W" panose="020B0604020202020204" charset="-122"/>
              </a:rPr>
              <a:t>协议组成。由于</a:t>
            </a:r>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协议的开放性，使得基于</a:t>
            </a:r>
            <a:r>
              <a:rPr lang="en-US" altLang="zh-CN" sz="1800" kern="100" dirty="0">
                <a:effectLst/>
                <a:latin typeface="汉仪雅酷黑 65W" panose="020B0604020202020204" charset="-122"/>
                <a:ea typeface="汉仪雅酷黑 65W" panose="020B0604020202020204" charset="-122"/>
              </a:rPr>
              <a:t>TCP/IP</a:t>
            </a:r>
            <a:r>
              <a:rPr lang="zh-CN" altLang="zh-CN" sz="1800" kern="100" dirty="0">
                <a:effectLst/>
                <a:latin typeface="汉仪雅酷黑 65W" panose="020B0604020202020204" charset="-122"/>
                <a:ea typeface="汉仪雅酷黑 65W" panose="020B0604020202020204" charset="-122"/>
              </a:rPr>
              <a:t>通信协议的网络都可以加入到</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中并成为</a:t>
            </a:r>
            <a:r>
              <a:rPr lang="en-US" altLang="zh-CN" sz="1800" kern="100" dirty="0">
                <a:effectLst/>
                <a:latin typeface="汉仪雅酷黑 65W" panose="020B0604020202020204" charset="-122"/>
                <a:ea typeface="汉仪雅酷黑 65W" panose="020B0604020202020204" charset="-122"/>
              </a:rPr>
              <a:t>Internet</a:t>
            </a:r>
            <a:r>
              <a:rPr lang="zh-CN" altLang="zh-CN" sz="1800" kern="100" dirty="0">
                <a:effectLst/>
                <a:latin typeface="汉仪雅酷黑 65W" panose="020B0604020202020204" charset="-122"/>
                <a:ea typeface="汉仪雅酷黑 65W" panose="020B0604020202020204" charset="-122"/>
              </a:rPr>
              <a:t>上的一部分。</a:t>
            </a:r>
          </a:p>
          <a:p>
            <a:pPr indent="266700" algn="just"/>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pic>
        <p:nvPicPr>
          <p:cNvPr id="7" name="图片 6" descr="5">
            <a:extLst>
              <a:ext uri="{FF2B5EF4-FFF2-40B4-BE49-F238E27FC236}">
                <a16:creationId xmlns:a16="http://schemas.microsoft.com/office/drawing/2014/main" id="{F117ED6A-27B0-5AD4-8B1A-3F0B12984548}"/>
              </a:ext>
            </a:extLst>
          </p:cNvPr>
          <p:cNvPicPr>
            <a:picLocks noChangeAspect="1"/>
          </p:cNvPicPr>
          <p:nvPr/>
        </p:nvPicPr>
        <p:blipFill>
          <a:blip r:embed="rId7"/>
          <a:stretch>
            <a:fillRect/>
          </a:stretch>
        </p:blipFill>
        <p:spPr>
          <a:xfrm>
            <a:off x="3091815" y="5311775"/>
            <a:ext cx="6116955" cy="408305"/>
          </a:xfrm>
          <a:prstGeom prst="rect">
            <a:avLst/>
          </a:prstGeom>
        </p:spPr>
      </p:pic>
      <p:grpSp>
        <p:nvGrpSpPr>
          <p:cNvPr id="5" name="组合 4">
            <a:extLst>
              <a:ext uri="{FF2B5EF4-FFF2-40B4-BE49-F238E27FC236}">
                <a16:creationId xmlns:a16="http://schemas.microsoft.com/office/drawing/2014/main" id="{348DA8BC-80B6-F807-2283-F1FFA6A01FDE}"/>
              </a:ext>
            </a:extLst>
          </p:cNvPr>
          <p:cNvGrpSpPr/>
          <p:nvPr/>
        </p:nvGrpSpPr>
        <p:grpSpPr>
          <a:xfrm>
            <a:off x="6911340" y="227965"/>
            <a:ext cx="2143125" cy="523240"/>
            <a:chOff x="3716" y="3214"/>
            <a:chExt cx="8453" cy="824"/>
          </a:xfrm>
        </p:grpSpPr>
        <p:sp>
          <p:nvSpPr>
            <p:cNvPr id="10" name="文本框 9">
              <a:extLst>
                <a:ext uri="{FF2B5EF4-FFF2-40B4-BE49-F238E27FC236}">
                  <a16:creationId xmlns:a16="http://schemas.microsoft.com/office/drawing/2014/main" id="{AE9C4B1C-2345-48EE-D8B6-F517591EE078}"/>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1" name="矩形 10">
              <a:extLst>
                <a:ext uri="{FF2B5EF4-FFF2-40B4-BE49-F238E27FC236}">
                  <a16:creationId xmlns:a16="http://schemas.microsoft.com/office/drawing/2014/main" id="{38E3CE6B-7B0C-6A36-B3F2-3719BF53221F}"/>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1.2 TCP/IP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协议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027806"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1</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1 TCP/IP</a:t>
            </a:r>
            <a:r>
              <a:rPr lang="zh-CN" altLang="en-US" dirty="0">
                <a:latin typeface="汉仪雅酷黑 65W" panose="020B0604020202020204" charset="-122"/>
                <a:ea typeface="汉仪雅酷黑 65W" panose="020B0604020202020204" charset="-122"/>
                <a:cs typeface="汉仪雅酷黑 65W" panose="020B0604020202020204" charset="-122"/>
              </a:rPr>
              <a:t>协议的层次结构和作用</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10" name="文本框 9">
            <a:extLst>
              <a:ext uri="{FF2B5EF4-FFF2-40B4-BE49-F238E27FC236}">
                <a16:creationId xmlns:a16="http://schemas.microsoft.com/office/drawing/2014/main" id="{9A4AB224-06AD-479E-A5CA-B9C5E86C8F78}"/>
              </a:ext>
            </a:extLst>
          </p:cNvPr>
          <p:cNvSpPr txBox="1"/>
          <p:nvPr/>
        </p:nvSpPr>
        <p:spPr>
          <a:xfrm>
            <a:off x="653653" y="1814513"/>
            <a:ext cx="8293893" cy="1200329"/>
          </a:xfrm>
          <a:prstGeom prst="rect">
            <a:avLst/>
          </a:prstGeom>
          <a:noFill/>
        </p:spPr>
        <p:txBody>
          <a:bodyPr wrap="square" rtlCol="0">
            <a:spAutoFit/>
          </a:bodyPr>
          <a:lstStyle/>
          <a:p>
            <a:pPr algn="just"/>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TCP/IP</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协议采用</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4</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层体系结构，包括网络接口层、网络层（</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IP</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层）、传输层（</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TCP</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层）和应用层，每一层都实现特定的网络功能。这种层次结构系统遵循着对等实体通信原则，即</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Internet</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上的两台主机之间在传输数据时，都以使用相同功能进行通信为前提，这也是</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Internet</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上主机之间地位平等的一个体现。</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TCP/IP</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协议网络模型的</a:t>
            </a:r>
            <a:r>
              <a:rPr kumimoji="0" lang="en-US" altLang="zh-CN"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4</a:t>
            </a:r>
            <a:r>
              <a:rPr kumimoji="0" lang="zh-CN" altLang="en-US" sz="140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层结构如下图所示。</a:t>
            </a:r>
            <a:endParaRPr kumimoji="0" lang="zh-CN" altLang="en-US" sz="3200" b="0" i="0" u="none" strike="noStrike" cap="none" normalizeH="0" baseline="0" dirty="0">
              <a:ln>
                <a:noFill/>
              </a:ln>
              <a:solidFill>
                <a:schemeClr val="tx1"/>
              </a:solidFill>
              <a:effectLst/>
              <a:latin typeface="汉仪雅酷黑 65W" panose="020B0604020202020204" charset="-122"/>
              <a:ea typeface="汉仪雅酷黑 65W" panose="020B0604020202020204" charset="-122"/>
            </a:endParaRPr>
          </a:p>
          <a:p>
            <a:endParaRPr lang="zh-CN" altLang="en-US" sz="1400" dirty="0"/>
          </a:p>
        </p:txBody>
      </p:sp>
      <p:pic>
        <p:nvPicPr>
          <p:cNvPr id="1029" name="Picture 5">
            <a:extLst>
              <a:ext uri="{FF2B5EF4-FFF2-40B4-BE49-F238E27FC236}">
                <a16:creationId xmlns:a16="http://schemas.microsoft.com/office/drawing/2014/main" id="{01069AB9-0ECA-9550-2E14-4EBFBC6877F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0418" y="2931498"/>
            <a:ext cx="2443163" cy="271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A60A86FE-7080-803C-6402-47AEAE9F554E}"/>
              </a:ext>
            </a:extLst>
          </p:cNvPr>
          <p:cNvSpPr txBox="1"/>
          <p:nvPr/>
        </p:nvSpPr>
        <p:spPr>
          <a:xfrm>
            <a:off x="6150292" y="3978642"/>
            <a:ext cx="2582465" cy="369332"/>
          </a:xfrm>
          <a:prstGeom prst="rect">
            <a:avLst/>
          </a:prstGeom>
          <a:noFill/>
        </p:spPr>
        <p:txBody>
          <a:bodyPr wrap="square" rtlCol="0">
            <a:spAutoFit/>
          </a:bodyPr>
          <a:lstStyle/>
          <a:p>
            <a:r>
              <a:rPr lang="zh-CN" altLang="en-US" dirty="0"/>
              <a:t>图 </a:t>
            </a:r>
            <a:r>
              <a:rPr lang="en-US" altLang="zh-CN" dirty="0"/>
              <a:t>TCP/IP</a:t>
            </a:r>
            <a:r>
              <a:rPr lang="zh-CN" altLang="en-US" dirty="0"/>
              <a:t>协议网络模型</a:t>
            </a:r>
          </a:p>
        </p:txBody>
      </p:sp>
      <p:grpSp>
        <p:nvGrpSpPr>
          <p:cNvPr id="6" name="组合 5">
            <a:extLst>
              <a:ext uri="{FF2B5EF4-FFF2-40B4-BE49-F238E27FC236}">
                <a16:creationId xmlns:a16="http://schemas.microsoft.com/office/drawing/2014/main" id="{5BFA8300-8DA8-92E1-843C-059A3EF7D0A3}"/>
              </a:ext>
            </a:extLst>
          </p:cNvPr>
          <p:cNvGrpSpPr/>
          <p:nvPr/>
        </p:nvGrpSpPr>
        <p:grpSpPr>
          <a:xfrm>
            <a:off x="6911340" y="227965"/>
            <a:ext cx="2143125" cy="523240"/>
            <a:chOff x="3716" y="3214"/>
            <a:chExt cx="8453" cy="824"/>
          </a:xfrm>
        </p:grpSpPr>
        <p:sp>
          <p:nvSpPr>
            <p:cNvPr id="7" name="文本框 6">
              <a:extLst>
                <a:ext uri="{FF2B5EF4-FFF2-40B4-BE49-F238E27FC236}">
                  <a16:creationId xmlns:a16="http://schemas.microsoft.com/office/drawing/2014/main" id="{8FF03DE2-55C7-B5E8-DC00-8CC839ADDB9B}"/>
                </a:ext>
              </a:extLst>
            </p:cNvPr>
            <p:cNvSpPr txBox="1"/>
            <p:nvPr>
              <p:custDataLst>
                <p:tags r:id="rId2"/>
              </p:custDataLst>
            </p:nvPr>
          </p:nvSpPr>
          <p:spPr>
            <a:xfrm>
              <a:off x="4002" y="3214"/>
              <a:ext cx="8167" cy="824"/>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第一章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计算机网络与</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Web</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的相关概念</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2" name="矩形 11">
              <a:extLst>
                <a:ext uri="{FF2B5EF4-FFF2-40B4-BE49-F238E27FC236}">
                  <a16:creationId xmlns:a16="http://schemas.microsoft.com/office/drawing/2014/main" id="{A45AD3E5-4503-34C4-1822-F6863346EC7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xZGE1NGE1N2ExYmYyZDVkNTFiOTBmMzcyOTJkMzMifQ=="/>
  <p:tag name="KSO_WPP_MARK_KEY" val="f21fd5cb-2cc2-452d-a0f7-15fbb14bf72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4651</Words>
  <Application>Microsoft Macintosh PowerPoint</Application>
  <PresentationFormat>自定义</PresentationFormat>
  <Paragraphs>155</Paragraphs>
  <Slides>26</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Times New Roman</vt:lpstr>
      <vt:lpstr>Calibri</vt:lpstr>
      <vt:lpstr>汉仪力量黑简</vt:lpstr>
      <vt:lpstr>Wingdings</vt:lpstr>
      <vt:lpstr>Arial</vt:lpstr>
      <vt:lpstr>汉仪雅酷黑 65W</vt:lpstr>
      <vt:lpstr>汉仪雅酷黑简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xiang chen</cp:lastModifiedBy>
  <cp:revision>85</cp:revision>
  <dcterms:created xsi:type="dcterms:W3CDTF">2023-05-30T06:12:00Z</dcterms:created>
  <dcterms:modified xsi:type="dcterms:W3CDTF">2024-02-29T00:53:08Z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385D8311474145598CD6F82876D4C8DD_12</vt:lpwstr>
  </property>
  <property fmtid="{D5CDD505-2E9C-101B-9397-08002B2CF9AE}" pid="3" name="KSOProductBuildVer">
    <vt:lpwstr>2052-12.1.0.15374</vt:lpwstr>
  </property>
</Properties>
</file>